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70" r:id="rId4"/>
    <p:sldId id="286" r:id="rId5"/>
    <p:sldId id="300" r:id="rId6"/>
    <p:sldId id="261" r:id="rId7"/>
    <p:sldId id="259" r:id="rId8"/>
    <p:sldId id="284" r:id="rId9"/>
    <p:sldId id="264" r:id="rId10"/>
    <p:sldId id="265" r:id="rId11"/>
    <p:sldId id="285" r:id="rId12"/>
    <p:sldId id="268" r:id="rId13"/>
    <p:sldId id="269" r:id="rId14"/>
    <p:sldId id="271" r:id="rId15"/>
    <p:sldId id="292" r:id="rId16"/>
    <p:sldId id="296" r:id="rId17"/>
    <p:sldId id="294" r:id="rId18"/>
    <p:sldId id="273" r:id="rId19"/>
    <p:sldId id="274" r:id="rId20"/>
    <p:sldId id="302" r:id="rId21"/>
    <p:sldId id="277" r:id="rId22"/>
    <p:sldId id="288" r:id="rId23"/>
    <p:sldId id="278" r:id="rId24"/>
    <p:sldId id="298" r:id="rId25"/>
    <p:sldId id="297" r:id="rId26"/>
    <p:sldId id="283" r:id="rId27"/>
  </p:sldIdLst>
  <p:sldSz cx="9144000" cy="6858000" type="screen4x3"/>
  <p:notesSz cx="6858000" cy="9144000"/>
  <p:defaultTextStyle>
    <a:defPPr>
      <a:defRPr lang="th-TH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Angsana New" charset="-34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Angsana New" charset="-34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Angsana New" charset="-34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Angsana New" charset="-34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Angsana New" charset="-34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Angsana New" charset="-34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Angsana New" charset="-34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Angsana New" charset="-34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Angsana New" charset="-3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3FFEB"/>
    <a:srgbClr val="FFCDCD"/>
    <a:srgbClr val="CC00CC"/>
    <a:srgbClr val="CCFFCC"/>
    <a:srgbClr val="FFFFCC"/>
    <a:srgbClr val="009900"/>
    <a:srgbClr val="0033CC"/>
    <a:srgbClr val="FF66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1" autoAdjust="0"/>
    <p:restoredTop sz="94676" autoAdjust="0"/>
  </p:normalViewPr>
  <p:slideViewPr>
    <p:cSldViewPr>
      <p:cViewPr>
        <p:scale>
          <a:sx n="90" d="100"/>
          <a:sy n="90" d="100"/>
        </p:scale>
        <p:origin x="-1404" y="-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E3FE919-B5B6-4FC4-A6FB-22140123C093}" type="datetimeFigureOut">
              <a:rPr lang="th-TH"/>
              <a:pPr>
                <a:defRPr/>
              </a:pPr>
              <a:t>10/05/59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th-TH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th-TH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8B19A33-D925-4E15-B334-08DF64BA1A37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th-TH" smtClean="0"/>
              <a:t>Total one hundred eighty four room</a:t>
            </a:r>
          </a:p>
          <a:p>
            <a:pPr eaLnBrk="1" hangingPunct="1">
              <a:spcBef>
                <a:spcPct val="0"/>
              </a:spcBef>
            </a:pPr>
            <a:r>
              <a:rPr lang="th-TH" smtClean="0"/>
              <a:t> - Eighty eighty rooms in the Sino wing</a:t>
            </a:r>
          </a:p>
          <a:p>
            <a:pPr eaLnBrk="1" hangingPunct="1">
              <a:spcBef>
                <a:spcPct val="0"/>
              </a:spcBef>
            </a:pPr>
            <a:r>
              <a:rPr lang="th-TH" smtClean="0"/>
              <a:t> - Ninety six room in the Serene wing</a:t>
            </a:r>
            <a:endParaRPr lang="en-US" smtClean="0">
              <a:cs typeface="Cordia New" pitchFamily="34" charset="-34"/>
            </a:endParaRP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4945E8D-C529-4098-B406-D567A4308920}" type="slidenum">
              <a:rPr lang="en-US">
                <a:cs typeface="Cordia New" pitchFamily="34" charset="-34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>
              <a:cs typeface="Cordia New" pitchFamily="34" charset="-34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th-TH" smtClean="0"/>
              <a:t>Four main restaurants </a:t>
            </a:r>
          </a:p>
          <a:p>
            <a:pPr eaLnBrk="1" hangingPunct="1">
              <a:spcBef>
                <a:spcPct val="0"/>
              </a:spcBef>
            </a:pPr>
            <a:r>
              <a:rPr lang="th-TH" smtClean="0"/>
              <a:t>Shark restaurant for breakfast</a:t>
            </a:r>
          </a:p>
          <a:p>
            <a:pPr eaLnBrk="1" hangingPunct="1">
              <a:spcBef>
                <a:spcPct val="0"/>
              </a:spcBef>
            </a:pPr>
            <a:r>
              <a:rPr lang="th-TH" smtClean="0"/>
              <a:t>Chili Restaurant serve international food with live music</a:t>
            </a:r>
          </a:p>
          <a:p>
            <a:pPr eaLnBrk="1" hangingPunct="1">
              <a:spcBef>
                <a:spcPct val="0"/>
              </a:spcBef>
            </a:pPr>
            <a:r>
              <a:rPr lang="th-TH" smtClean="0"/>
              <a:t>Baitoey Thai Cuisine </a:t>
            </a:r>
            <a:r>
              <a:rPr lang="en-US" smtClean="0">
                <a:cs typeface="Cordia New" pitchFamily="34" charset="-34"/>
              </a:rPr>
              <a:t>–</a:t>
            </a:r>
            <a:r>
              <a:rPr lang="th-TH" smtClean="0"/>
              <a:t> serving Thai menu</a:t>
            </a:r>
          </a:p>
          <a:p>
            <a:pPr eaLnBrk="1" hangingPunct="1">
              <a:spcBef>
                <a:spcPct val="0"/>
              </a:spcBef>
            </a:pPr>
            <a:r>
              <a:rPr lang="th-TH" smtClean="0"/>
              <a:t>Al Dente </a:t>
            </a:r>
            <a:r>
              <a:rPr lang="en-US" smtClean="0">
                <a:cs typeface="Cordia New" pitchFamily="34" charset="-34"/>
              </a:rPr>
              <a:t>–</a:t>
            </a:r>
            <a:r>
              <a:rPr lang="th-TH" smtClean="0"/>
              <a:t> serve Italain menu</a:t>
            </a:r>
            <a:endParaRPr lang="en-US" smtClean="0">
              <a:cs typeface="Cordia New" pitchFamily="34" charset="-34"/>
            </a:endParaRPr>
          </a:p>
        </p:txBody>
      </p:sp>
      <p:sp>
        <p:nvSpPr>
          <p:cNvPr id="38915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F5559A-7AAA-4727-861F-523C1157B159}" type="slidenum">
              <a:rPr lang="en-US">
                <a:cs typeface="Cordia New" pitchFamily="34" charset="-34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en-US">
              <a:cs typeface="Cordia New" pitchFamily="34" charset="-34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th-TH" smtClean="0"/>
              <a:t>Total one hundred eighty four room</a:t>
            </a:r>
          </a:p>
          <a:p>
            <a:pPr eaLnBrk="1" hangingPunct="1">
              <a:spcBef>
                <a:spcPct val="0"/>
              </a:spcBef>
            </a:pPr>
            <a:r>
              <a:rPr lang="th-TH" smtClean="0"/>
              <a:t> - Eighty eighty rooms in the Sino wing</a:t>
            </a:r>
          </a:p>
          <a:p>
            <a:pPr eaLnBrk="1" hangingPunct="1">
              <a:spcBef>
                <a:spcPct val="0"/>
              </a:spcBef>
            </a:pPr>
            <a:r>
              <a:rPr lang="th-TH" smtClean="0"/>
              <a:t> - Ninety six room in the Serene wing</a:t>
            </a:r>
            <a:endParaRPr lang="en-US" smtClean="0">
              <a:cs typeface="Cordia New" pitchFamily="34" charset="-34"/>
            </a:endParaRP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FEF449A-71C6-4749-ADE0-364F49002678}" type="slidenum">
              <a:rPr lang="en-US">
                <a:cs typeface="Cordia New" pitchFamily="34" charset="-34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>
              <a:cs typeface="Cordia New" pitchFamily="34" charset="-34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th-TH" smtClean="0"/>
              <a:t>Terrace deluxe </a:t>
            </a:r>
            <a:r>
              <a:rPr lang="en-US" smtClean="0">
                <a:cs typeface="Cordia New" pitchFamily="34" charset="-34"/>
              </a:rPr>
              <a:t>–</a:t>
            </a:r>
            <a:r>
              <a:rPr lang="th-TH" smtClean="0"/>
              <a:t> highlight of Sino wing</a:t>
            </a:r>
          </a:p>
          <a:p>
            <a:pPr eaLnBrk="1" hangingPunct="1">
              <a:spcBef>
                <a:spcPct val="0"/>
              </a:spcBef>
            </a:pPr>
            <a:r>
              <a:rPr lang="th-TH" smtClean="0"/>
              <a:t>Design to look like Phuket shop house with bathtub and outdoor rain shower</a:t>
            </a:r>
          </a:p>
          <a:p>
            <a:pPr eaLnBrk="1" hangingPunct="1">
              <a:spcBef>
                <a:spcPct val="0"/>
              </a:spcBef>
            </a:pPr>
            <a:r>
              <a:rPr lang="th-TH" smtClean="0"/>
              <a:t>This room is very unique and boutique design, you cannot find this design in other hotel.</a:t>
            </a:r>
          </a:p>
          <a:p>
            <a:pPr eaLnBrk="1" hangingPunct="1">
              <a:spcBef>
                <a:spcPct val="0"/>
              </a:spcBef>
            </a:pPr>
            <a:r>
              <a:rPr lang="th-TH" smtClean="0"/>
              <a:t>Good for honeymooner or guest who like a boutique design room</a:t>
            </a:r>
            <a:endParaRPr lang="en-US" smtClean="0">
              <a:cs typeface="Cordia New" pitchFamily="34" charset="-34"/>
            </a:endParaRPr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A7676F4-7B9E-46F2-A97C-CFAD194B79B9}" type="slidenum">
              <a:rPr lang="en-US">
                <a:cs typeface="Cordia New" pitchFamily="34" charset="-34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>
              <a:cs typeface="Cordia New" pitchFamily="34" charset="-34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th-TH" smtClean="0"/>
              <a:t>Terrace deluxe </a:t>
            </a:r>
            <a:r>
              <a:rPr lang="en-US" smtClean="0">
                <a:cs typeface="Cordia New" pitchFamily="34" charset="-34"/>
              </a:rPr>
              <a:t>–</a:t>
            </a:r>
            <a:r>
              <a:rPr lang="th-TH" smtClean="0"/>
              <a:t> highlight of Sino wing</a:t>
            </a:r>
          </a:p>
          <a:p>
            <a:pPr eaLnBrk="1" hangingPunct="1">
              <a:spcBef>
                <a:spcPct val="0"/>
              </a:spcBef>
            </a:pPr>
            <a:r>
              <a:rPr lang="th-TH" smtClean="0"/>
              <a:t>Design to look like Phuket shop house with bathtub and outdoor rain shower</a:t>
            </a:r>
          </a:p>
          <a:p>
            <a:pPr eaLnBrk="1" hangingPunct="1">
              <a:spcBef>
                <a:spcPct val="0"/>
              </a:spcBef>
            </a:pPr>
            <a:r>
              <a:rPr lang="th-TH" smtClean="0"/>
              <a:t>This room is very unique and boutique design, you cannot find this design in other hotel.</a:t>
            </a:r>
          </a:p>
          <a:p>
            <a:pPr eaLnBrk="1" hangingPunct="1">
              <a:spcBef>
                <a:spcPct val="0"/>
              </a:spcBef>
            </a:pPr>
            <a:r>
              <a:rPr lang="th-TH" smtClean="0"/>
              <a:t>Good for honeymooner or guest who like a boutique design room</a:t>
            </a:r>
            <a:endParaRPr lang="en-US" smtClean="0">
              <a:cs typeface="Cordia New" pitchFamily="34" charset="-34"/>
            </a:endParaRPr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AD48AD-A07D-42C9-9976-D4EC2E0FA3F7}" type="slidenum">
              <a:rPr lang="en-US">
                <a:cs typeface="Cordia New" pitchFamily="34" charset="-34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US">
              <a:cs typeface="Cordia New" pitchFamily="34" charset="-34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th-TH" smtClean="0"/>
              <a:t>Private jacuzzi room</a:t>
            </a:r>
          </a:p>
          <a:p>
            <a:pPr eaLnBrk="1" hangingPunct="1">
              <a:spcBef>
                <a:spcPct val="0"/>
              </a:spcBef>
            </a:pPr>
            <a:r>
              <a:rPr lang="th-TH" smtClean="0"/>
              <a:t>Another boutique designed room, one-storey building room with outdoor jacuzzi tub and outdoor rain shower</a:t>
            </a:r>
          </a:p>
          <a:p>
            <a:pPr eaLnBrk="1" hangingPunct="1">
              <a:spcBef>
                <a:spcPct val="0"/>
              </a:spcBef>
            </a:pPr>
            <a:endParaRPr lang="th-TH" smtClean="0"/>
          </a:p>
          <a:p>
            <a:pPr eaLnBrk="1" hangingPunct="1">
              <a:spcBef>
                <a:spcPct val="0"/>
              </a:spcBef>
            </a:pPr>
            <a:r>
              <a:rPr lang="th-TH" smtClean="0"/>
              <a:t>There three room types are very boutique and unique design which cannot find from other hotel. If you for a modern design, here is our Serene wing</a:t>
            </a:r>
            <a:endParaRPr lang="en-US" smtClean="0">
              <a:cs typeface="Cordia New" pitchFamily="34" charset="-34"/>
            </a:endParaRPr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97A480-CEBF-447C-B556-03E92A405161}" type="slidenum">
              <a:rPr lang="en-US">
                <a:cs typeface="Cordia New" pitchFamily="34" charset="-34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US">
              <a:cs typeface="Cordia New" pitchFamily="34" charset="-34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th-TH" smtClean="0"/>
              <a:t>This room design for family of 2+2 with one king size bed one single bed and one sofa bed. Choice for pool view and access.</a:t>
            </a:r>
            <a:endParaRPr lang="en-US" smtClean="0">
              <a:cs typeface="Cordia New" pitchFamily="34" charset="-34"/>
            </a:endParaRPr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4DEBA2B-2CBE-4797-B016-1CC0B6CDF4C7}" type="slidenum">
              <a:rPr lang="en-US">
                <a:cs typeface="Cordia New" pitchFamily="34" charset="-34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>
              <a:cs typeface="Cordia New" pitchFamily="34" charset="-34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th-TH" smtClean="0"/>
              <a:t>This room design for family of 2+2 with one king size bed one single bed and one sofa bed. Choice for pool view and access.</a:t>
            </a:r>
            <a:endParaRPr lang="en-US" smtClean="0">
              <a:cs typeface="Cordia New" pitchFamily="34" charset="-34"/>
            </a:endParaRPr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9C181A-61FB-4342-8DF4-B6D55F1382C9}" type="slidenum">
              <a:rPr lang="en-US">
                <a:cs typeface="Cordia New" pitchFamily="34" charset="-34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>
              <a:cs typeface="Cordia New" pitchFamily="34" charset="-34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th-TH" smtClean="0"/>
              <a:t>Deluxe Family room, one king size bed one single and one bunk bed fit for 2 adults and 3 children.</a:t>
            </a:r>
            <a:endParaRPr lang="en-US" smtClean="0">
              <a:cs typeface="Cordia New" pitchFamily="34" charset="-34"/>
            </a:endParaRPr>
          </a:p>
        </p:txBody>
      </p:sp>
      <p:sp>
        <p:nvSpPr>
          <p:cNvPr id="33795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EDD3188-9741-4253-8EAB-2B065B42EC72}" type="slidenum">
              <a:rPr lang="en-US">
                <a:cs typeface="Cordia New" pitchFamily="34" charset="-34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en-US">
              <a:cs typeface="Cordia New" pitchFamily="34" charset="-34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th-TH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34B9071-64F7-48E3-BDFD-554AA3C9A9FB}" type="slidenum">
              <a:rPr lang="th-TH" smtClean="0"/>
              <a:pPr>
                <a:defRPr/>
              </a:pPr>
              <a:t>14</a:t>
            </a:fld>
            <a:endParaRPr lang="th-TH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883D51-BD7B-4E70-AFDB-04D846FBD62C}" type="datetimeFigureOut">
              <a:rPr lang="th-TH"/>
              <a:pPr>
                <a:defRPr/>
              </a:pPr>
              <a:t>10/05/59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A83295-DC29-472B-8C68-50334D8EA125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DB9D51-358D-40CF-A813-B026CECEDA1A}" type="datetimeFigureOut">
              <a:rPr lang="th-TH"/>
              <a:pPr>
                <a:defRPr/>
              </a:pPr>
              <a:t>10/05/59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063CC-102E-4286-9CCF-D3FE8772B2A0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F2E502-728F-4FE4-A675-42C3D347C851}" type="datetimeFigureOut">
              <a:rPr lang="th-TH"/>
              <a:pPr>
                <a:defRPr/>
              </a:pPr>
              <a:t>10/05/59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8BD0AD-9D7D-4AE6-AC77-C18C18C99744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C163DC-18BC-4DDA-B321-8CF337481ABC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CB9C51-A7BE-498E-BB7B-B18A04BCCDB4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C28E09-19BD-43F2-9246-1AD964D1479B}" type="datetimeFigureOut">
              <a:rPr lang="th-TH"/>
              <a:pPr>
                <a:defRPr/>
              </a:pPr>
              <a:t>10/05/59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86A608-B962-47E0-856B-7CDDC1AB2940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4FAFD9-3A6C-4711-873D-5BC7B4D253D9}" type="datetimeFigureOut">
              <a:rPr lang="th-TH"/>
              <a:pPr>
                <a:defRPr/>
              </a:pPr>
              <a:t>10/05/59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C17480-341E-46CC-B53C-D968391B2F6A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726432-0638-45BA-A7EB-6C9EBC90A873}" type="datetimeFigureOut">
              <a:rPr lang="th-TH"/>
              <a:pPr>
                <a:defRPr/>
              </a:pPr>
              <a:t>10/05/59</a:t>
            </a:fld>
            <a:endParaRPr lang="th-TH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A50DB5-FD77-41A9-BBC9-5B6B8058B5E1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1D8C48-209B-4D23-8364-6B07AECD7942}" type="datetimeFigureOut">
              <a:rPr lang="th-TH"/>
              <a:pPr>
                <a:defRPr/>
              </a:pPr>
              <a:t>10/05/59</a:t>
            </a:fld>
            <a:endParaRPr lang="th-TH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C022A8-95CF-4846-9990-BDDA18302904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F5AD6C-13BA-4DF0-AF59-946157FFBEFF}" type="datetimeFigureOut">
              <a:rPr lang="th-TH"/>
              <a:pPr>
                <a:defRPr/>
              </a:pPr>
              <a:t>10/05/59</a:t>
            </a:fld>
            <a:endParaRPr lang="th-TH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1F45E3-F64E-4D17-9471-837786F1D048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E66942-AC09-498B-A0B7-EBC9AD87E567}" type="datetimeFigureOut">
              <a:rPr lang="th-TH"/>
              <a:pPr>
                <a:defRPr/>
              </a:pPr>
              <a:t>10/05/59</a:t>
            </a:fld>
            <a:endParaRPr lang="th-TH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9D35B-7D6F-4950-B66E-27FEAE5AEC5B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5BF80C-8857-4C05-98D7-B8EB5DCB00BB}" type="datetimeFigureOut">
              <a:rPr lang="th-TH"/>
              <a:pPr>
                <a:defRPr/>
              </a:pPr>
              <a:t>10/05/59</a:t>
            </a:fld>
            <a:endParaRPr lang="th-TH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73810E-CB70-404B-8F5F-E7E4BE115CE9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D8DDEB-3B1C-46B5-A130-A1FB08571075}" type="datetimeFigureOut">
              <a:rPr lang="th-TH"/>
              <a:pPr>
                <a:defRPr/>
              </a:pPr>
              <a:t>10/05/59</a:t>
            </a:fld>
            <a:endParaRPr lang="th-TH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66F8E9-5ED0-4E06-868B-A57D55725A55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th-TH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1B8A78E-073D-49CA-9DB0-E5D5D19BF45D}" type="datetimeFigureOut">
              <a:rPr lang="th-TH"/>
              <a:pPr>
                <a:defRPr/>
              </a:pPr>
              <a:t>10/05/59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D537D2A-26FB-40C3-A011-B11D5D26AE7E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charset="-34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charset="-34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charset="-34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charset="-34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charset="-34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charset="-34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charset="-34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charset="-34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png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88.jpeg"/><Relationship Id="rId7" Type="http://schemas.openxmlformats.org/officeDocument/2006/relationships/image" Target="../media/image92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b="1" cap="all" dirty="0"/>
              <a:t>COLLEGE FASHION</a:t>
            </a:r>
            <a:endParaRPr lang="th-TH" dirty="0"/>
          </a:p>
        </p:txBody>
      </p:sp>
      <p:pic>
        <p:nvPicPr>
          <p:cNvPr id="16386" name="Picture 5" descr="d:\Documents and Settings\Administrator\My Documents\Dropbox\Serene Wing 8small.jpg"/>
          <p:cNvPicPr>
            <a:picLocks noChangeAspect="1" noChangeArrowheads="1"/>
          </p:cNvPicPr>
          <p:nvPr/>
        </p:nvPicPr>
        <p:blipFill>
          <a:blip r:embed="rId2"/>
          <a:srcRect r="8688" b="6976"/>
          <a:stretch>
            <a:fillRect/>
          </a:stretch>
        </p:blipFill>
        <p:spPr bwMode="auto">
          <a:xfrm>
            <a:off x="0" y="1152525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TextBox 9"/>
          <p:cNvSpPr txBox="1">
            <a:spLocks noChangeArrowheads="1"/>
          </p:cNvSpPr>
          <p:nvPr/>
        </p:nvSpPr>
        <p:spPr bwMode="auto">
          <a:xfrm>
            <a:off x="571500" y="4786313"/>
            <a:ext cx="8072438" cy="206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000">
                <a:solidFill>
                  <a:srgbClr val="002060"/>
                </a:solidFill>
                <a:latin typeface="Monotype Corsiva" pitchFamily="66" charset="0"/>
                <a:cs typeface="Cordia New" pitchFamily="34" charset="-34"/>
              </a:rPr>
              <a:t>“ An exclusive resort built in contemporary  Sino Portuguese architecture and design”</a:t>
            </a:r>
          </a:p>
          <a:p>
            <a:endParaRPr lang="th-TH" sz="4800">
              <a:latin typeface="Monotype Corsiva" pitchFamily="66" charset="0"/>
              <a:cs typeface="Cordia New" pitchFamily="34" charset="-34"/>
            </a:endParaRPr>
          </a:p>
        </p:txBody>
      </p:sp>
      <p:pic>
        <p:nvPicPr>
          <p:cNvPr id="16388" name="Picture 6" descr="\\Theold\documents\THE OLD PHUKET - Karon Beach Resort\Hotel_Picture &amp; Art Work\The Old PKT Logo\Copy of Logo OldPhuket-black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5938" y="0"/>
            <a:ext cx="5435600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2"/>
          <p:cNvSpPr txBox="1">
            <a:spLocks noChangeArrowheads="1"/>
          </p:cNvSpPr>
          <p:nvPr/>
        </p:nvSpPr>
        <p:spPr bwMode="auto">
          <a:xfrm>
            <a:off x="5286375" y="1643063"/>
            <a:ext cx="4071938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893" tIns="45447" rIns="90893" bIns="45447">
            <a:spAutoFit/>
          </a:bodyPr>
          <a:lstStyle/>
          <a:p>
            <a:pPr defTabSz="908050"/>
            <a:r>
              <a:rPr lang="en-US" b="1">
                <a:solidFill>
                  <a:srgbClr val="993300"/>
                </a:solidFill>
                <a:latin typeface="Calibri" pitchFamily="34" charset="0"/>
                <a:cs typeface="Cordia New" pitchFamily="34" charset="-34"/>
              </a:rPr>
              <a:t>17 Private Jacuzzi Rooms</a:t>
            </a:r>
            <a:endParaRPr lang="th-TH" b="1">
              <a:solidFill>
                <a:srgbClr val="993300"/>
              </a:solidFill>
              <a:latin typeface="Calibri" pitchFamily="34" charset="0"/>
              <a:cs typeface="Cordia New" pitchFamily="34" charset="-34"/>
            </a:endParaRPr>
          </a:p>
        </p:txBody>
      </p:sp>
      <p:sp>
        <p:nvSpPr>
          <p:cNvPr id="29698" name="Rectangle 6"/>
          <p:cNvSpPr>
            <a:spLocks noChangeArrowheads="1"/>
          </p:cNvSpPr>
          <p:nvPr/>
        </p:nvSpPr>
        <p:spPr bwMode="auto">
          <a:xfrm>
            <a:off x="0" y="381000"/>
            <a:ext cx="9144000" cy="914400"/>
          </a:xfrm>
          <a:prstGeom prst="rect">
            <a:avLst/>
          </a:prstGeom>
          <a:solidFill>
            <a:srgbClr val="0066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  <a:cs typeface="Cordia New" pitchFamily="34" charset="-34"/>
            </a:endParaRPr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533400" y="304800"/>
            <a:ext cx="3743325" cy="914400"/>
          </a:xfrm>
          <a:prstGeom prst="rect">
            <a:avLst/>
          </a:prstGeom>
          <a:noFill/>
          <a:ln>
            <a:noFill/>
          </a:ln>
          <a:extLst/>
        </p:spPr>
        <p:txBody>
          <a:bodyPr lIns="90893" tIns="45447" rIns="90893" bIns="45447" anchor="ctr"/>
          <a:lstStyle/>
          <a:p>
            <a:pPr defTabSz="9080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500" dirty="0">
                <a:solidFill>
                  <a:srgbClr val="A6A6A6"/>
                </a:solidFill>
                <a:latin typeface="Calibri" charset="0"/>
                <a:cs typeface="Cordia New" charset="0"/>
              </a:rPr>
              <a:t> </a:t>
            </a:r>
            <a:r>
              <a:rPr lang="en-US" sz="6500" dirty="0">
                <a:solidFill>
                  <a:schemeClr val="bg1"/>
                </a:solidFill>
                <a:cs typeface="Arial" charset="0"/>
              </a:rPr>
              <a:t>88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Arial" charset="0"/>
              </a:rPr>
              <a:t>   </a:t>
            </a:r>
            <a:r>
              <a:rPr lang="en-US" sz="3200" dirty="0">
                <a:solidFill>
                  <a:schemeClr val="bg1"/>
                </a:solidFill>
                <a:latin typeface="+mj-lt"/>
                <a:cs typeface="Arial" charset="0"/>
              </a:rPr>
              <a:t>at Sino Wing</a:t>
            </a:r>
            <a:endParaRPr lang="th-TH" sz="3200" dirty="0">
              <a:solidFill>
                <a:schemeClr val="bg1"/>
              </a:solidFill>
              <a:latin typeface="+mj-lt"/>
              <a:cs typeface="Arial" charset="0"/>
            </a:endParaRPr>
          </a:p>
        </p:txBody>
      </p:sp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733425" y="990600"/>
            <a:ext cx="1143000" cy="304800"/>
          </a:xfrm>
          <a:prstGeom prst="rect">
            <a:avLst/>
          </a:prstGeom>
          <a:noFill/>
          <a:ln>
            <a:noFill/>
          </a:ln>
          <a:extLst/>
        </p:spPr>
        <p:txBody>
          <a:bodyPr lIns="90893" tIns="45447" rIns="90893" bIns="45447" anchor="ctr"/>
          <a:lstStyle/>
          <a:p>
            <a:pPr defTabSz="9080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chemeClr val="bg1"/>
                </a:solidFill>
                <a:latin typeface="Calibri" charset="0"/>
                <a:cs typeface="Cordia New" charset="0"/>
              </a:rPr>
              <a:t> rooms</a:t>
            </a:r>
            <a:endParaRPr lang="th-TH" sz="2400" dirty="0">
              <a:solidFill>
                <a:schemeClr val="bg1"/>
              </a:solidFill>
              <a:effectLst>
                <a:outerShdw blurRad="38100" dist="38100" dir="2700000" algn="tl">
                  <a:srgbClr val="DDDDDD"/>
                </a:outerShdw>
              </a:effectLst>
              <a:cs typeface="Arial" charset="0"/>
            </a:endParaRPr>
          </a:p>
        </p:txBody>
      </p:sp>
      <p:pic>
        <p:nvPicPr>
          <p:cNvPr id="29701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9538" y="1524000"/>
            <a:ext cx="51054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07200" y="4800600"/>
            <a:ext cx="219392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29125" y="4800600"/>
            <a:ext cx="2286000" cy="183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4" name="Picture 13" descr="Private-Jacuzzi---SINO-WING"/>
          <p:cNvPicPr>
            <a:picLocks noGrp="1" noChangeAspect="1" noChangeArrowheads="1"/>
          </p:cNvPicPr>
          <p:nvPr>
            <p:ph/>
          </p:nvPr>
        </p:nvPicPr>
        <p:blipFill>
          <a:blip r:embed="rId6">
            <a:lum contrast="20000"/>
          </a:blip>
          <a:srcRect/>
          <a:stretch>
            <a:fillRect/>
          </a:stretch>
        </p:blipFill>
        <p:spPr>
          <a:xfrm>
            <a:off x="5357813" y="2286000"/>
            <a:ext cx="3505200" cy="2341563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4"/>
          <p:cNvSpPr>
            <a:spLocks noChangeArrowheads="1"/>
          </p:cNvSpPr>
          <p:nvPr/>
        </p:nvSpPr>
        <p:spPr bwMode="auto">
          <a:xfrm>
            <a:off x="0" y="304800"/>
            <a:ext cx="9144000" cy="990600"/>
          </a:xfrm>
          <a:prstGeom prst="rect">
            <a:avLst/>
          </a:prstGeom>
          <a:solidFill>
            <a:srgbClr val="9A5483"/>
          </a:solidFill>
          <a:ln w="25400">
            <a:noFill/>
            <a:miter lim="800000"/>
            <a:headEnd/>
            <a:tailEnd/>
          </a:ln>
        </p:spPr>
        <p:txBody>
          <a:bodyPr wrap="none" lIns="90893" tIns="45447" rIns="90893" bIns="45447" anchor="ctr"/>
          <a:lstStyle/>
          <a:p>
            <a:pPr defTabSz="908050"/>
            <a:endParaRPr lang="en-US">
              <a:solidFill>
                <a:srgbClr val="000000"/>
              </a:solidFill>
              <a:latin typeface="Calibri" pitchFamily="34" charset="0"/>
              <a:cs typeface="Cordia New" pitchFamily="34" charset="-34"/>
            </a:endParaRPr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533400" y="209550"/>
            <a:ext cx="4538663" cy="914400"/>
          </a:xfrm>
          <a:prstGeom prst="rect">
            <a:avLst/>
          </a:prstGeom>
          <a:noFill/>
          <a:ln>
            <a:noFill/>
          </a:ln>
          <a:extLst/>
        </p:spPr>
        <p:txBody>
          <a:bodyPr lIns="90893" tIns="45447" rIns="90893" bIns="45447" anchor="ctr"/>
          <a:lstStyle/>
          <a:p>
            <a:pPr defTabSz="9080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500" dirty="0">
                <a:solidFill>
                  <a:schemeClr val="bg1"/>
                </a:solidFill>
                <a:latin typeface="Calibri" charset="0"/>
                <a:cs typeface="Cordia New" charset="0"/>
              </a:rPr>
              <a:t> </a:t>
            </a:r>
            <a:r>
              <a:rPr lang="en-US" sz="6500" dirty="0">
                <a:solidFill>
                  <a:schemeClr val="bg1"/>
                </a:solidFill>
                <a:cs typeface="Arial" charset="0"/>
              </a:rPr>
              <a:t>96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Arial" charset="0"/>
              </a:rPr>
              <a:t>   </a:t>
            </a:r>
            <a:r>
              <a:rPr lang="en-US" sz="3200" dirty="0">
                <a:solidFill>
                  <a:schemeClr val="bg1"/>
                </a:solidFill>
                <a:latin typeface="+mj-lt"/>
                <a:cs typeface="Arial" charset="0"/>
              </a:rPr>
              <a:t>at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dirty="0">
                <a:solidFill>
                  <a:schemeClr val="bg1"/>
                </a:solidFill>
                <a:latin typeface="+mj-lt"/>
                <a:cs typeface="Arial" charset="0"/>
              </a:rPr>
              <a:t>Serene Wing</a:t>
            </a:r>
            <a:endParaRPr lang="th-TH" sz="3200" dirty="0">
              <a:solidFill>
                <a:schemeClr val="bg1"/>
              </a:solidFill>
              <a:latin typeface="+mj-lt"/>
              <a:cs typeface="Arial" charset="0"/>
            </a:endParaRPr>
          </a:p>
        </p:txBody>
      </p:sp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733425" y="990600"/>
            <a:ext cx="1143000" cy="304800"/>
          </a:xfrm>
          <a:prstGeom prst="rect">
            <a:avLst/>
          </a:prstGeom>
          <a:noFill/>
          <a:ln>
            <a:noFill/>
          </a:ln>
          <a:extLst/>
        </p:spPr>
        <p:txBody>
          <a:bodyPr lIns="90893" tIns="45447" rIns="90893" bIns="45447" anchor="ctr"/>
          <a:lstStyle/>
          <a:p>
            <a:pPr defTabSz="9080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chemeClr val="bg1"/>
                </a:solidFill>
                <a:latin typeface="Calibri" charset="0"/>
                <a:cs typeface="Cordia New" charset="0"/>
              </a:rPr>
              <a:t> rooms</a:t>
            </a:r>
            <a:endParaRPr lang="th-TH" sz="2400" dirty="0">
              <a:solidFill>
                <a:schemeClr val="bg1"/>
              </a:solidFill>
              <a:effectLst>
                <a:outerShdw blurRad="38100" dist="38100" dir="2700000" algn="tl">
                  <a:srgbClr val="DDDDDD"/>
                </a:outerShdw>
              </a:effectLst>
              <a:cs typeface="Arial" charset="0"/>
            </a:endParaRPr>
          </a:p>
        </p:txBody>
      </p:sp>
      <p:pic>
        <p:nvPicPr>
          <p:cNvPr id="31748" name="Picture 4" descr="Room B_12-12-2008_002"/>
          <p:cNvPicPr>
            <a:picLocks noChangeAspect="1" noChangeArrowheads="1"/>
          </p:cNvPicPr>
          <p:nvPr/>
        </p:nvPicPr>
        <p:blipFill>
          <a:blip r:embed="rId3">
            <a:lum contrast="10000"/>
          </a:blip>
          <a:srcRect/>
          <a:stretch>
            <a:fillRect/>
          </a:stretch>
        </p:blipFill>
        <p:spPr bwMode="auto">
          <a:xfrm>
            <a:off x="228600" y="1463675"/>
            <a:ext cx="6019800" cy="417988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pic>
        <p:nvPicPr>
          <p:cNvPr id="31749" name="Picture 31" descr="DSC_2897 sm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>
            <a:lum contrast="10000"/>
          </a:blip>
          <a:srcRect/>
          <a:stretch>
            <a:fillRect/>
          </a:stretch>
        </p:blipFill>
        <p:spPr>
          <a:xfrm>
            <a:off x="6429375" y="1452563"/>
            <a:ext cx="2430463" cy="4191000"/>
          </a:xfrm>
        </p:spPr>
      </p:pic>
      <p:sp>
        <p:nvSpPr>
          <p:cNvPr id="31750" name="Text Box 4"/>
          <p:cNvSpPr txBox="1">
            <a:spLocks noChangeArrowheads="1"/>
          </p:cNvSpPr>
          <p:nvPr/>
        </p:nvSpPr>
        <p:spPr bwMode="auto">
          <a:xfrm>
            <a:off x="4143375" y="5715000"/>
            <a:ext cx="4811713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893" tIns="45447" rIns="90893" bIns="45447">
            <a:spAutoFit/>
          </a:bodyPr>
          <a:lstStyle/>
          <a:p>
            <a:pPr algn="r" defTabSz="908050"/>
            <a:r>
              <a:rPr lang="en-US" b="1">
                <a:solidFill>
                  <a:srgbClr val="993300"/>
                </a:solidFill>
                <a:latin typeface="Calibri" pitchFamily="34" charset="0"/>
                <a:cs typeface="Cordia New" pitchFamily="34" charset="-34"/>
              </a:rPr>
              <a:t>24 Deluxe Pool Access</a:t>
            </a:r>
            <a:r>
              <a:rPr lang="en-GB" b="1">
                <a:solidFill>
                  <a:srgbClr val="993300"/>
                </a:solidFill>
                <a:latin typeface="Calibri" pitchFamily="34" charset="0"/>
                <a:cs typeface="Cordia New" pitchFamily="34" charset="-34"/>
              </a:rPr>
              <a:t> Rooms</a:t>
            </a:r>
          </a:p>
          <a:p>
            <a:pPr algn="r" defTabSz="908050"/>
            <a:r>
              <a:rPr lang="en-GB" b="1">
                <a:solidFill>
                  <a:srgbClr val="993300"/>
                </a:solidFill>
                <a:latin typeface="Calibri" pitchFamily="34" charset="0"/>
                <a:cs typeface="Cordia New" pitchFamily="34" charset="-34"/>
              </a:rPr>
              <a:t>      68 Deluxe Pool View Rooms</a:t>
            </a:r>
            <a:endParaRPr lang="th-TH" b="1">
              <a:solidFill>
                <a:srgbClr val="993300"/>
              </a:solidFill>
              <a:latin typeface="Calibri" pitchFamily="34" charset="0"/>
              <a:cs typeface="Cordia New" pitchFamily="34" charset="-3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8" descr="Detail_12-12-2008_0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5063" y="1500188"/>
            <a:ext cx="2286000" cy="34290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33794" name="Text Box 4"/>
          <p:cNvSpPr txBox="1">
            <a:spLocks noChangeArrowheads="1"/>
          </p:cNvSpPr>
          <p:nvPr/>
        </p:nvSpPr>
        <p:spPr bwMode="auto">
          <a:xfrm>
            <a:off x="1071563" y="5643563"/>
            <a:ext cx="476885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893" tIns="45447" rIns="90893" bIns="45447">
            <a:spAutoFit/>
          </a:bodyPr>
          <a:lstStyle/>
          <a:p>
            <a:pPr defTabSz="908050"/>
            <a:r>
              <a:rPr lang="en-US" b="1">
                <a:solidFill>
                  <a:srgbClr val="993300"/>
                </a:solidFill>
                <a:latin typeface="Calibri" pitchFamily="34" charset="0"/>
                <a:cs typeface="Cordia New" pitchFamily="34" charset="-34"/>
              </a:rPr>
              <a:t>24 Deluxe Pool Access</a:t>
            </a:r>
            <a:r>
              <a:rPr lang="en-GB" b="1">
                <a:solidFill>
                  <a:srgbClr val="993300"/>
                </a:solidFill>
                <a:latin typeface="Calibri" pitchFamily="34" charset="0"/>
                <a:cs typeface="Cordia New" pitchFamily="34" charset="-34"/>
              </a:rPr>
              <a:t> Rooms</a:t>
            </a:r>
          </a:p>
          <a:p>
            <a:pPr defTabSz="908050"/>
            <a:r>
              <a:rPr lang="en-GB" b="1">
                <a:solidFill>
                  <a:srgbClr val="993300"/>
                </a:solidFill>
                <a:latin typeface="Calibri" pitchFamily="34" charset="0"/>
                <a:cs typeface="Cordia New" pitchFamily="34" charset="-34"/>
              </a:rPr>
              <a:t>68 Deluxe Pool View Rooms</a:t>
            </a:r>
            <a:r>
              <a:rPr lang="en-GB" sz="2000" b="1">
                <a:solidFill>
                  <a:srgbClr val="993300"/>
                </a:solidFill>
                <a:latin typeface="Calibri" pitchFamily="34" charset="0"/>
                <a:cs typeface="Cordia New" pitchFamily="34" charset="-34"/>
              </a:rPr>
              <a:t>	</a:t>
            </a:r>
            <a:endParaRPr lang="th-TH" sz="2000" b="1">
              <a:solidFill>
                <a:srgbClr val="993300"/>
              </a:solidFill>
              <a:latin typeface="Calibri" pitchFamily="34" charset="0"/>
              <a:cs typeface="Cordia New" pitchFamily="34" charset="-34"/>
            </a:endParaRPr>
          </a:p>
        </p:txBody>
      </p:sp>
      <p:pic>
        <p:nvPicPr>
          <p:cNvPr id="33795" name="Picture 9" descr="Deluxe Pool Access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15063" y="5000625"/>
            <a:ext cx="2286000" cy="166846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0" y="304800"/>
            <a:ext cx="9144000" cy="990600"/>
          </a:xfrm>
          <a:prstGeom prst="rect">
            <a:avLst/>
          </a:prstGeom>
          <a:solidFill>
            <a:srgbClr val="9A5483"/>
          </a:solidFill>
          <a:ln w="25400">
            <a:noFill/>
            <a:miter lim="800000"/>
            <a:headEnd/>
            <a:tailEnd/>
          </a:ln>
        </p:spPr>
        <p:txBody>
          <a:bodyPr wrap="none" lIns="90893" tIns="45447" rIns="90893" bIns="45447" anchor="ctr"/>
          <a:lstStyle/>
          <a:p>
            <a:pPr defTabSz="908050"/>
            <a:endParaRPr lang="en-US">
              <a:solidFill>
                <a:srgbClr val="000000"/>
              </a:solidFill>
              <a:latin typeface="Calibri" pitchFamily="34" charset="0"/>
              <a:cs typeface="Cordia New" pitchFamily="34" charset="-34"/>
            </a:endParaRPr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533400" y="209550"/>
            <a:ext cx="4110038" cy="914400"/>
          </a:xfrm>
          <a:prstGeom prst="rect">
            <a:avLst/>
          </a:prstGeom>
          <a:noFill/>
          <a:ln>
            <a:noFill/>
          </a:ln>
          <a:extLst/>
        </p:spPr>
        <p:txBody>
          <a:bodyPr lIns="90893" tIns="45447" rIns="90893" bIns="45447" anchor="ctr"/>
          <a:lstStyle/>
          <a:p>
            <a:pPr defTabSz="9080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500" dirty="0">
                <a:solidFill>
                  <a:schemeClr val="bg1"/>
                </a:solidFill>
                <a:latin typeface="Calibri" charset="0"/>
                <a:cs typeface="Cordia New" charset="0"/>
              </a:rPr>
              <a:t> </a:t>
            </a:r>
            <a:r>
              <a:rPr lang="en-US" sz="6500" dirty="0">
                <a:solidFill>
                  <a:schemeClr val="bg1"/>
                </a:solidFill>
                <a:cs typeface="Arial" charset="0"/>
              </a:rPr>
              <a:t>96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Arial" charset="0"/>
              </a:rPr>
              <a:t>   </a:t>
            </a:r>
            <a:r>
              <a:rPr lang="en-US" sz="3200" dirty="0">
                <a:solidFill>
                  <a:schemeClr val="bg1"/>
                </a:solidFill>
                <a:latin typeface="+mj-lt"/>
                <a:cs typeface="Arial" charset="0"/>
              </a:rPr>
              <a:t>at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dirty="0">
                <a:solidFill>
                  <a:schemeClr val="bg1"/>
                </a:solidFill>
                <a:latin typeface="+mj-lt"/>
                <a:cs typeface="Arial" charset="0"/>
              </a:rPr>
              <a:t>Serene Wing</a:t>
            </a:r>
            <a:endParaRPr lang="th-TH" sz="3200" dirty="0">
              <a:solidFill>
                <a:schemeClr val="bg1"/>
              </a:solidFill>
              <a:latin typeface="+mj-lt"/>
              <a:cs typeface="Arial" charset="0"/>
            </a:endParaRPr>
          </a:p>
        </p:txBody>
      </p:sp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733425" y="990600"/>
            <a:ext cx="1143000" cy="304800"/>
          </a:xfrm>
          <a:prstGeom prst="rect">
            <a:avLst/>
          </a:prstGeom>
          <a:noFill/>
          <a:ln>
            <a:noFill/>
          </a:ln>
          <a:extLst/>
        </p:spPr>
        <p:txBody>
          <a:bodyPr lIns="90893" tIns="45447" rIns="90893" bIns="45447" anchor="ctr"/>
          <a:lstStyle/>
          <a:p>
            <a:pPr defTabSz="9080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chemeClr val="bg1"/>
                </a:solidFill>
                <a:latin typeface="Calibri" charset="0"/>
                <a:cs typeface="Cordia New" charset="0"/>
              </a:rPr>
              <a:t> rooms</a:t>
            </a:r>
            <a:endParaRPr lang="th-TH" sz="2400" dirty="0">
              <a:solidFill>
                <a:schemeClr val="bg1"/>
              </a:solidFill>
              <a:effectLst>
                <a:outerShdw blurRad="38100" dist="38100" dir="2700000" algn="tl">
                  <a:srgbClr val="DDDDDD"/>
                </a:outerShdw>
              </a:effectLst>
              <a:cs typeface="Arial" charset="0"/>
            </a:endParaRPr>
          </a:p>
        </p:txBody>
      </p:sp>
      <p:pic>
        <p:nvPicPr>
          <p:cNvPr id="33799" name="Picture 4" descr="Room (3105) 1small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500" y="1500188"/>
            <a:ext cx="54864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4"/>
          <p:cNvSpPr>
            <a:spLocks noChangeArrowheads="1"/>
          </p:cNvSpPr>
          <p:nvPr/>
        </p:nvSpPr>
        <p:spPr bwMode="auto">
          <a:xfrm>
            <a:off x="0" y="304800"/>
            <a:ext cx="9144000" cy="990600"/>
          </a:xfrm>
          <a:prstGeom prst="rect">
            <a:avLst/>
          </a:prstGeom>
          <a:solidFill>
            <a:srgbClr val="9A5483"/>
          </a:solidFill>
          <a:ln w="25400">
            <a:noFill/>
            <a:miter lim="800000"/>
            <a:headEnd/>
            <a:tailEnd/>
          </a:ln>
        </p:spPr>
        <p:txBody>
          <a:bodyPr wrap="none" lIns="90893" tIns="45447" rIns="90893" bIns="45447" anchor="ctr"/>
          <a:lstStyle/>
          <a:p>
            <a:pPr defTabSz="908050"/>
            <a:endParaRPr lang="en-US">
              <a:solidFill>
                <a:srgbClr val="000000"/>
              </a:solidFill>
              <a:latin typeface="Calibri" pitchFamily="34" charset="0"/>
              <a:cs typeface="Cordia New" pitchFamily="34" charset="-34"/>
            </a:endParaRPr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533400" y="209550"/>
            <a:ext cx="4538663" cy="914400"/>
          </a:xfrm>
          <a:prstGeom prst="rect">
            <a:avLst/>
          </a:prstGeom>
          <a:noFill/>
          <a:ln>
            <a:noFill/>
          </a:ln>
          <a:extLst/>
        </p:spPr>
        <p:txBody>
          <a:bodyPr lIns="90893" tIns="45447" rIns="90893" bIns="45447" anchor="ctr"/>
          <a:lstStyle/>
          <a:p>
            <a:pPr defTabSz="9080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500" dirty="0">
                <a:solidFill>
                  <a:schemeClr val="bg1"/>
                </a:solidFill>
                <a:latin typeface="Calibri" charset="0"/>
                <a:cs typeface="Cordia New" charset="0"/>
              </a:rPr>
              <a:t> </a:t>
            </a:r>
            <a:r>
              <a:rPr lang="en-US" sz="6500" dirty="0">
                <a:solidFill>
                  <a:schemeClr val="bg1"/>
                </a:solidFill>
                <a:cs typeface="Arial" charset="0"/>
              </a:rPr>
              <a:t>96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Arial" charset="0"/>
              </a:rPr>
              <a:t>   </a:t>
            </a:r>
            <a:r>
              <a:rPr lang="en-US" sz="3200" dirty="0">
                <a:solidFill>
                  <a:schemeClr val="bg1"/>
                </a:solidFill>
                <a:latin typeface="+mj-lt"/>
                <a:cs typeface="Arial" charset="0"/>
              </a:rPr>
              <a:t>at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dirty="0">
                <a:solidFill>
                  <a:schemeClr val="bg1"/>
                </a:solidFill>
                <a:latin typeface="+mj-lt"/>
                <a:cs typeface="Arial" charset="0"/>
              </a:rPr>
              <a:t>Serene Wing</a:t>
            </a:r>
            <a:endParaRPr lang="th-TH" sz="3200" dirty="0">
              <a:solidFill>
                <a:schemeClr val="bg1"/>
              </a:solidFill>
              <a:latin typeface="+mj-lt"/>
              <a:cs typeface="Arial" charset="0"/>
            </a:endParaRPr>
          </a:p>
        </p:txBody>
      </p:sp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733425" y="990600"/>
            <a:ext cx="1143000" cy="304800"/>
          </a:xfrm>
          <a:prstGeom prst="rect">
            <a:avLst/>
          </a:prstGeom>
          <a:noFill/>
          <a:ln>
            <a:noFill/>
          </a:ln>
          <a:extLst/>
        </p:spPr>
        <p:txBody>
          <a:bodyPr lIns="90893" tIns="45447" rIns="90893" bIns="45447" anchor="ctr"/>
          <a:lstStyle/>
          <a:p>
            <a:pPr defTabSz="9080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chemeClr val="bg1"/>
                </a:solidFill>
                <a:latin typeface="Calibri" charset="0"/>
                <a:cs typeface="Cordia New" charset="0"/>
              </a:rPr>
              <a:t> rooms</a:t>
            </a:r>
            <a:endParaRPr lang="th-TH" sz="2400" dirty="0">
              <a:solidFill>
                <a:schemeClr val="bg1"/>
              </a:solidFill>
              <a:effectLst>
                <a:outerShdw blurRad="38100" dist="38100" dir="2700000" algn="tl">
                  <a:srgbClr val="DDDDDD"/>
                </a:outerShdw>
              </a:effectLst>
              <a:cs typeface="Arial" charset="0"/>
            </a:endParaRPr>
          </a:p>
        </p:txBody>
      </p:sp>
      <p:pic>
        <p:nvPicPr>
          <p:cNvPr id="35844" name="Picture 4" descr=" the old 3302(3)small.jpg"/>
          <p:cNvPicPr>
            <a:picLocks noChangeAspect="1"/>
          </p:cNvPicPr>
          <p:nvPr/>
        </p:nvPicPr>
        <p:blipFill>
          <a:blip r:embed="rId3">
            <a:lum bright="10000"/>
          </a:blip>
          <a:srcRect/>
          <a:stretch>
            <a:fillRect/>
          </a:stretch>
        </p:blipFill>
        <p:spPr bwMode="auto">
          <a:xfrm>
            <a:off x="336550" y="1447800"/>
            <a:ext cx="248285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2" descr="Deluxe Family room small.jpg"/>
          <p:cNvPicPr>
            <a:picLocks noChangeAspect="1"/>
          </p:cNvPicPr>
          <p:nvPr/>
        </p:nvPicPr>
        <p:blipFill>
          <a:blip r:embed="rId4">
            <a:lum bright="10000"/>
          </a:blip>
          <a:srcRect/>
          <a:stretch>
            <a:fillRect/>
          </a:stretch>
        </p:blipFill>
        <p:spPr bwMode="auto">
          <a:xfrm>
            <a:off x="2971800" y="1447800"/>
            <a:ext cx="5883275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9" descr="\\Theold\documents\THE OLD PHUKET - Karon Beach Resort\Hotel_Picture &amp; Art Work\4 Seasons\4 seasons selected\for brochure\dlx pool access bath.JPG"/>
          <p:cNvPicPr>
            <a:picLocks noChangeAspect="1" noChangeArrowheads="1"/>
          </p:cNvPicPr>
          <p:nvPr/>
        </p:nvPicPr>
        <p:blipFill>
          <a:blip r:embed="rId5">
            <a:lum bright="10000"/>
          </a:blip>
          <a:srcRect/>
          <a:stretch>
            <a:fillRect/>
          </a:stretch>
        </p:blipFill>
        <p:spPr bwMode="auto">
          <a:xfrm>
            <a:off x="320675" y="4929188"/>
            <a:ext cx="2465388" cy="164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7" name="Text Box 4"/>
          <p:cNvSpPr txBox="1">
            <a:spLocks noChangeArrowheads="1"/>
          </p:cNvSpPr>
          <p:nvPr/>
        </p:nvSpPr>
        <p:spPr bwMode="auto">
          <a:xfrm>
            <a:off x="4000500" y="5214938"/>
            <a:ext cx="3736975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893" tIns="45447" rIns="90893" bIns="45447">
            <a:spAutoFit/>
          </a:bodyPr>
          <a:lstStyle/>
          <a:p>
            <a:pPr defTabSz="908050"/>
            <a:r>
              <a:rPr lang="en-US" b="1">
                <a:solidFill>
                  <a:srgbClr val="993300"/>
                </a:solidFill>
                <a:latin typeface="Calibri" pitchFamily="34" charset="0"/>
                <a:cs typeface="Cordia New" pitchFamily="34" charset="-34"/>
              </a:rPr>
              <a:t>Deluxe Family</a:t>
            </a:r>
            <a:r>
              <a:rPr lang="en-GB" b="1">
                <a:solidFill>
                  <a:srgbClr val="993300"/>
                </a:solidFill>
                <a:latin typeface="Calibri" pitchFamily="34" charset="0"/>
                <a:cs typeface="Cordia New" pitchFamily="34" charset="-34"/>
              </a:rPr>
              <a:t> Rooms </a:t>
            </a:r>
          </a:p>
          <a:p>
            <a:pPr defTabSz="908050"/>
            <a:r>
              <a:rPr lang="en-GB" sz="2000" b="1">
                <a:solidFill>
                  <a:srgbClr val="993300"/>
                </a:solidFill>
                <a:latin typeface="Calibri" pitchFamily="34" charset="0"/>
                <a:cs typeface="Cordia New" pitchFamily="34" charset="-34"/>
              </a:rPr>
              <a:t>24 rooms for 2Adults + 2 Children</a:t>
            </a:r>
          </a:p>
          <a:p>
            <a:pPr defTabSz="908050"/>
            <a:r>
              <a:rPr lang="en-GB" sz="2000" b="1">
                <a:solidFill>
                  <a:srgbClr val="993300"/>
                </a:solidFill>
                <a:latin typeface="Calibri" pitchFamily="34" charset="0"/>
                <a:cs typeface="Cordia New" pitchFamily="34" charset="-34"/>
              </a:rPr>
              <a:t>4 rooms for 2Adults + 3 Children</a:t>
            </a:r>
          </a:p>
          <a:p>
            <a:pPr defTabSz="908050"/>
            <a:r>
              <a:rPr lang="en-GB" sz="1800" b="1">
                <a:solidFill>
                  <a:srgbClr val="993300"/>
                </a:solidFill>
                <a:latin typeface="Calibri" pitchFamily="34" charset="0"/>
                <a:cs typeface="Cordia New" pitchFamily="34" charset="-34"/>
              </a:rPr>
              <a:t>(1King + 1Single + 1Bunk Bed</a:t>
            </a:r>
            <a:r>
              <a:rPr lang="en-GB" sz="2000" b="1">
                <a:solidFill>
                  <a:srgbClr val="993300"/>
                </a:solidFill>
                <a:latin typeface="Calibri" pitchFamily="34" charset="0"/>
                <a:cs typeface="Cordia New" pitchFamily="34" charset="-34"/>
              </a:rPr>
              <a:t>)</a:t>
            </a:r>
            <a:endParaRPr lang="th-TH" sz="2000" b="1">
              <a:solidFill>
                <a:srgbClr val="993300"/>
              </a:solidFill>
              <a:latin typeface="Calibri" pitchFamily="34" charset="0"/>
              <a:cs typeface="Cordia New" pitchFamily="34" charset="-3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Content Placeholder 2"/>
          <p:cNvSpPr>
            <a:spLocks noGrp="1"/>
          </p:cNvSpPr>
          <p:nvPr>
            <p:ph idx="1"/>
          </p:nvPr>
        </p:nvSpPr>
        <p:spPr>
          <a:xfrm>
            <a:off x="0" y="5072063"/>
            <a:ext cx="9144000" cy="1143000"/>
          </a:xfrm>
          <a:solidFill>
            <a:srgbClr val="FFCDCD"/>
          </a:solidFill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en-GB" smtClean="0">
                <a:solidFill>
                  <a:srgbClr val="CC00CC"/>
                </a:solidFill>
                <a:latin typeface="Monotype Corsiva" pitchFamily="66" charset="0"/>
                <a:cs typeface="Cordia New" pitchFamily="34" charset="-34"/>
              </a:rPr>
              <a:t>“The friendliness and professional  is a heart  </a:t>
            </a:r>
          </a:p>
          <a:p>
            <a:pPr algn="ctr" eaLnBrk="1" hangingPunct="1">
              <a:buFont typeface="Arial" charset="0"/>
              <a:buNone/>
            </a:pPr>
            <a:r>
              <a:rPr lang="en-GB" smtClean="0">
                <a:solidFill>
                  <a:srgbClr val="CC00CC"/>
                </a:solidFill>
                <a:latin typeface="Monotype Corsiva" pitchFamily="66" charset="0"/>
                <a:cs typeface="Cordia New" pitchFamily="34" charset="-34"/>
              </a:rPr>
              <a:t>of our standard services. ”</a:t>
            </a:r>
            <a:endParaRPr lang="en-US" smtClean="0">
              <a:solidFill>
                <a:srgbClr val="CC00CC"/>
              </a:solidFill>
              <a:latin typeface="Monotype Corsiva" pitchFamily="66" charset="0"/>
              <a:cs typeface="Cordia New" pitchFamily="34" charset="-34"/>
            </a:endParaRPr>
          </a:p>
          <a:p>
            <a:pPr eaLnBrk="1" hangingPunct="1">
              <a:buFont typeface="Arial" charset="0"/>
              <a:buNone/>
            </a:pPr>
            <a:endParaRPr lang="th-TH" smtClean="0"/>
          </a:p>
        </p:txBody>
      </p:sp>
      <p:pic>
        <p:nvPicPr>
          <p:cNvPr id="37890" name="Picture 3" descr="D:\Documents and Settings\Administrator\My Documents\Downloads\New Folder (2)\people (3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4938" y="71438"/>
            <a:ext cx="714375" cy="71437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pic>
        <p:nvPicPr>
          <p:cNvPr id="37891" name="Picture 11" descr="d:\Documents and Settings\Administrator\My Documents\Sales and Marketing\Wedding\New Folder\DSC_4036.JPG"/>
          <p:cNvPicPr>
            <a:picLocks noChangeAspect="1" noChangeArrowheads="1"/>
          </p:cNvPicPr>
          <p:nvPr/>
        </p:nvPicPr>
        <p:blipFill>
          <a:blip r:embed="rId4">
            <a:lum contrast="30000"/>
          </a:blip>
          <a:srcRect t="22968"/>
          <a:stretch>
            <a:fillRect/>
          </a:stretch>
        </p:blipFill>
        <p:spPr bwMode="auto">
          <a:xfrm>
            <a:off x="0" y="1285875"/>
            <a:ext cx="2679700" cy="31432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37892" name="Picture 2" descr="d:\Documents and Settings\Administrator\My Documents\Sales and Marketing\Wedding\New Folder\DSC_3703.JPG"/>
          <p:cNvPicPr>
            <a:picLocks noChangeAspect="1" noChangeArrowheads="1"/>
          </p:cNvPicPr>
          <p:nvPr/>
        </p:nvPicPr>
        <p:blipFill>
          <a:blip r:embed="rId5">
            <a:lum contrast="20000"/>
          </a:blip>
          <a:srcRect t="22685"/>
          <a:stretch>
            <a:fillRect/>
          </a:stretch>
        </p:blipFill>
        <p:spPr bwMode="auto">
          <a:xfrm>
            <a:off x="2786063" y="1276350"/>
            <a:ext cx="2714625" cy="31527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37893" name="TextBox 7"/>
          <p:cNvSpPr txBox="1">
            <a:spLocks noChangeArrowheads="1"/>
          </p:cNvSpPr>
          <p:nvPr/>
        </p:nvSpPr>
        <p:spPr bwMode="auto">
          <a:xfrm>
            <a:off x="5500688" y="1365250"/>
            <a:ext cx="3565525" cy="227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2200">
                <a:latin typeface="Calibri" pitchFamily="34" charset="0"/>
                <a:cs typeface="Cordia New" pitchFamily="34" charset="-34"/>
                <a:sym typeface="Wingdings" pitchFamily="2" charset="2"/>
              </a:rPr>
              <a:t>   24hrs. Reception</a:t>
            </a:r>
          </a:p>
          <a:p>
            <a:pPr>
              <a:buFont typeface="Wingdings" pitchFamily="2" charset="2"/>
              <a:buChar char="ü"/>
            </a:pPr>
            <a:r>
              <a:rPr lang="en-US" sz="2200">
                <a:latin typeface="Calibri" pitchFamily="34" charset="0"/>
                <a:cs typeface="Cordia New" pitchFamily="34" charset="-34"/>
                <a:sym typeface="Wingdings" pitchFamily="2" charset="2"/>
              </a:rPr>
              <a:t>   Room Service</a:t>
            </a:r>
          </a:p>
          <a:p>
            <a:pPr>
              <a:buFont typeface="Wingdings" pitchFamily="2" charset="2"/>
              <a:buChar char="ü"/>
            </a:pPr>
            <a:r>
              <a:rPr lang="en-US" sz="2200">
                <a:latin typeface="Calibri" pitchFamily="34" charset="0"/>
                <a:cs typeface="Cordia New" pitchFamily="34" charset="-34"/>
                <a:sym typeface="Wingdings" pitchFamily="2" charset="2"/>
              </a:rPr>
              <a:t>   Tour desk &amp; Car Rental</a:t>
            </a:r>
          </a:p>
          <a:p>
            <a:pPr>
              <a:buFont typeface="Wingdings" pitchFamily="2" charset="2"/>
              <a:buChar char="ü"/>
            </a:pPr>
            <a:r>
              <a:rPr lang="en-US" sz="2200">
                <a:latin typeface="Calibri" pitchFamily="34" charset="0"/>
                <a:cs typeface="Cordia New" pitchFamily="34" charset="-34"/>
                <a:sym typeface="Wingdings" pitchFamily="2" charset="2"/>
              </a:rPr>
              <a:t>   Baby Sitting</a:t>
            </a:r>
          </a:p>
          <a:p>
            <a:pPr>
              <a:buFont typeface="Wingdings" pitchFamily="2" charset="2"/>
              <a:buChar char="v"/>
            </a:pPr>
            <a:endParaRPr lang="en-US" sz="1800">
              <a:latin typeface="Calibri" pitchFamily="34" charset="0"/>
              <a:cs typeface="Cordia New" pitchFamily="34" charset="-34"/>
              <a:sym typeface="Wingdings" pitchFamily="2" charset="2"/>
            </a:endParaRPr>
          </a:p>
          <a:p>
            <a:pPr>
              <a:buFont typeface="Wingdings" pitchFamily="2" charset="2"/>
              <a:buChar char="v"/>
            </a:pPr>
            <a:endParaRPr lang="en-US" sz="1800">
              <a:latin typeface="Calibri" pitchFamily="34" charset="0"/>
              <a:cs typeface="Cordia New" pitchFamily="34" charset="-34"/>
              <a:sym typeface="Wingdings" pitchFamily="2" charset="2"/>
            </a:endParaRPr>
          </a:p>
          <a:p>
            <a:pPr>
              <a:buFont typeface="Wingdings" pitchFamily="2" charset="2"/>
              <a:buChar char="v"/>
            </a:pPr>
            <a:endParaRPr lang="th-TH" sz="1800">
              <a:latin typeface="Calibri" pitchFamily="34" charset="0"/>
              <a:cs typeface="Cordia New" pitchFamily="34" charset="-34"/>
              <a:sym typeface="Wingdings" pitchFamily="2" charset="2"/>
            </a:endParaRPr>
          </a:p>
        </p:txBody>
      </p:sp>
      <p:pic>
        <p:nvPicPr>
          <p:cNvPr id="37894" name="Picture 2" descr="C:\Documents and Settings\Administrator\Desktop\New Folder (2)\social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29375" y="428625"/>
            <a:ext cx="5715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5" name="TextBox 9"/>
          <p:cNvSpPr txBox="1">
            <a:spLocks noChangeArrowheads="1"/>
          </p:cNvSpPr>
          <p:nvPr/>
        </p:nvSpPr>
        <p:spPr bwMode="auto">
          <a:xfrm>
            <a:off x="6786563" y="428625"/>
            <a:ext cx="27146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>
                <a:solidFill>
                  <a:srgbClr val="CC00CC"/>
                </a:solidFill>
                <a:latin typeface="Calibri" pitchFamily="34" charset="0"/>
                <a:cs typeface="Cordia New" pitchFamily="34" charset="-34"/>
                <a:sym typeface="Wingdings" pitchFamily="2" charset="2"/>
              </a:rPr>
              <a:t> Free wi-fi</a:t>
            </a:r>
            <a:endParaRPr lang="th-TH" sz="3600" b="1">
              <a:solidFill>
                <a:srgbClr val="CC00CC"/>
              </a:solidFill>
              <a:latin typeface="Calibri" pitchFamily="34" charset="0"/>
              <a:cs typeface="Cordia New" pitchFamily="34" charset="-34"/>
            </a:endParaRPr>
          </a:p>
        </p:txBody>
      </p:sp>
      <p:sp>
        <p:nvSpPr>
          <p:cNvPr id="37896" name="Rectangle 3"/>
          <p:cNvSpPr>
            <a:spLocks noChangeArrowheads="1"/>
          </p:cNvSpPr>
          <p:nvPr/>
        </p:nvSpPr>
        <p:spPr bwMode="auto">
          <a:xfrm>
            <a:off x="0" y="0"/>
            <a:ext cx="5143500" cy="785813"/>
          </a:xfrm>
          <a:prstGeom prst="rect">
            <a:avLst/>
          </a:prstGeom>
          <a:solidFill>
            <a:srgbClr val="CC00CC"/>
          </a:solidFill>
          <a:ln w="9525">
            <a:noFill/>
            <a:miter lim="800000"/>
            <a:headEnd/>
            <a:tailEnd/>
          </a:ln>
        </p:spPr>
        <p:txBody>
          <a:bodyPr lIns="90893" tIns="45447" rIns="90893" bIns="45447" anchor="ctr"/>
          <a:lstStyle/>
          <a:p>
            <a:pPr algn="ctr">
              <a:buFont typeface="Arial" charset="0"/>
              <a:buNone/>
            </a:pPr>
            <a:r>
              <a:rPr lang="en-GB" sz="3600" b="1">
                <a:solidFill>
                  <a:schemeClr val="bg1"/>
                </a:solidFill>
                <a:cs typeface="Cordia New" pitchFamily="34" charset="-34"/>
              </a:rPr>
              <a:t>LUXURY SERVICE</a:t>
            </a:r>
            <a:endParaRPr lang="th-TH" sz="3600" b="1">
              <a:solidFill>
                <a:schemeClr val="bg1"/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5500688" y="2714625"/>
            <a:ext cx="3929062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buFont typeface="Wingdings" pitchFamily="2" charset="2"/>
              <a:buChar char="ü"/>
              <a:defRPr/>
            </a:pPr>
            <a:r>
              <a:rPr lang="en-US" sz="2200" dirty="0">
                <a:latin typeface="+mn-lt"/>
                <a:cs typeface="Cordia New" pitchFamily="34" charset="-34"/>
                <a:sym typeface="Wingdings" pitchFamily="2" charset="2"/>
              </a:rPr>
              <a:t> Currency Exchange </a:t>
            </a:r>
          </a:p>
          <a:p>
            <a:pPr marL="342900" indent="-342900">
              <a:buFont typeface="Wingdings" pitchFamily="2" charset="2"/>
              <a:buChar char="ü"/>
              <a:defRPr/>
            </a:pPr>
            <a:r>
              <a:rPr lang="en-US" sz="2200" dirty="0">
                <a:latin typeface="+mn-lt"/>
                <a:cs typeface="Cordia New" pitchFamily="34" charset="-34"/>
                <a:sym typeface="Wingdings" pitchFamily="2" charset="2"/>
              </a:rPr>
              <a:t> ATM Machine</a:t>
            </a:r>
          </a:p>
          <a:p>
            <a:pPr marL="342900" indent="-342900">
              <a:buFont typeface="Wingdings" pitchFamily="2" charset="2"/>
              <a:buChar char="ü"/>
              <a:defRPr/>
            </a:pPr>
            <a:r>
              <a:rPr lang="en-US" sz="2200" dirty="0">
                <a:latin typeface="+mn-lt"/>
                <a:cs typeface="Cordia New" pitchFamily="34" charset="-34"/>
                <a:sym typeface="Wingdings" pitchFamily="2" charset="2"/>
              </a:rPr>
              <a:t> Doctor on call</a:t>
            </a:r>
          </a:p>
          <a:p>
            <a:pPr marL="342900" indent="-342900">
              <a:buFont typeface="Wingdings" pitchFamily="2" charset="2"/>
              <a:buChar char="ü"/>
              <a:defRPr/>
            </a:pPr>
            <a:r>
              <a:rPr lang="en-US" sz="2200" dirty="0">
                <a:latin typeface="+mn-lt"/>
                <a:cs typeface="Cordia New" pitchFamily="34" charset="-34"/>
                <a:sym typeface="Wingdings" pitchFamily="2" charset="2"/>
              </a:rPr>
              <a:t> Luggage Porter</a:t>
            </a:r>
          </a:p>
          <a:p>
            <a:pPr marL="342900" indent="-342900">
              <a:buFont typeface="Wingdings" pitchFamily="2" charset="2"/>
              <a:buChar char="ü"/>
              <a:defRPr/>
            </a:pPr>
            <a:r>
              <a:rPr lang="en-US" sz="2200" dirty="0">
                <a:latin typeface="Calibri" pitchFamily="34" charset="0"/>
                <a:cs typeface="Cordia New" pitchFamily="34" charset="-34"/>
                <a:sym typeface="Wingdings" pitchFamily="2" charset="2"/>
              </a:rPr>
              <a:t> Laundry &amp; Dry Cleaning</a:t>
            </a:r>
            <a:endParaRPr lang="en-US" sz="2200" dirty="0">
              <a:latin typeface="+mn-lt"/>
              <a:cs typeface="Cordia New" pitchFamily="34" charset="-34"/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6"/>
          <p:cNvSpPr>
            <a:spLocks noChangeArrowheads="1"/>
          </p:cNvSpPr>
          <p:nvPr/>
        </p:nvSpPr>
        <p:spPr bwMode="auto">
          <a:xfrm>
            <a:off x="-857250" y="928688"/>
            <a:ext cx="9144000" cy="187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latin typeface="Calibri" pitchFamily="34" charset="0"/>
                <a:cs typeface="Cordia New" pitchFamily="34" charset="-34"/>
                <a:sym typeface="Wingdings" pitchFamily="2" charset="2"/>
              </a:rPr>
              <a:t>		</a:t>
            </a:r>
            <a:r>
              <a:rPr lang="en-US" sz="4000">
                <a:latin typeface="Calibri" pitchFamily="34" charset="0"/>
                <a:cs typeface="Cordia New" pitchFamily="34" charset="-34"/>
                <a:sym typeface="Wingdings" pitchFamily="2" charset="2"/>
              </a:rPr>
              <a:t>S</a:t>
            </a:r>
            <a:r>
              <a:rPr lang="en-US" sz="2400">
                <a:latin typeface="Calibri" pitchFamily="34" charset="0"/>
                <a:cs typeface="Cordia New" pitchFamily="34" charset="-34"/>
                <a:sym typeface="Wingdings" pitchFamily="2" charset="2"/>
              </a:rPr>
              <a:t>huttle bus (as per hotel schedule) : </a:t>
            </a:r>
          </a:p>
          <a:p>
            <a:r>
              <a:rPr lang="en-US" sz="2400">
                <a:latin typeface="Calibri" pitchFamily="34" charset="0"/>
                <a:cs typeface="Cordia New" pitchFamily="34" charset="-34"/>
                <a:sym typeface="Wingdings" pitchFamily="2" charset="2"/>
              </a:rPr>
              <a:t>		- Jungceylon, Patong  Beach</a:t>
            </a:r>
          </a:p>
          <a:p>
            <a:r>
              <a:rPr lang="en-US" sz="2400">
                <a:latin typeface="Calibri" pitchFamily="34" charset="0"/>
                <a:cs typeface="Cordia New" pitchFamily="34" charset="-34"/>
                <a:sym typeface="Wingdings" pitchFamily="2" charset="2"/>
              </a:rPr>
              <a:t>		- Central Festival, Phuket Town </a:t>
            </a:r>
          </a:p>
          <a:p>
            <a:r>
              <a:rPr lang="en-US" sz="2400">
                <a:latin typeface="Calibri" pitchFamily="34" charset="0"/>
                <a:cs typeface="Cordia New" pitchFamily="34" charset="-34"/>
                <a:sym typeface="Wingdings" pitchFamily="2" charset="2"/>
              </a:rPr>
              <a:t>		- Weekend Market</a:t>
            </a:r>
            <a:endParaRPr lang="th-TH" sz="2400">
              <a:latin typeface="Calibri" pitchFamily="34" charset="0"/>
              <a:cs typeface="Cordia New" pitchFamily="34" charset="-34"/>
            </a:endParaRPr>
          </a:p>
        </p:txBody>
      </p:sp>
      <p:pic>
        <p:nvPicPr>
          <p:cNvPr id="39938" name="Picture 3" descr="D:\Documents and Settings\Administrator\My Documents\Downloads\New Folder (2)\people (3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14938" y="71438"/>
            <a:ext cx="714375" cy="71437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0" y="0"/>
            <a:ext cx="5143500" cy="785813"/>
          </a:xfrm>
          <a:prstGeom prst="rect">
            <a:avLst/>
          </a:prstGeom>
          <a:solidFill>
            <a:srgbClr val="CC00CC"/>
          </a:solidFill>
          <a:ln w="9525">
            <a:noFill/>
            <a:miter lim="800000"/>
            <a:headEnd/>
            <a:tailEnd/>
          </a:ln>
        </p:spPr>
        <p:txBody>
          <a:bodyPr lIns="90893" tIns="45447" rIns="90893" bIns="45447" anchor="ctr"/>
          <a:lstStyle/>
          <a:p>
            <a:pPr algn="ctr">
              <a:buFont typeface="Arial" charset="0"/>
              <a:buNone/>
            </a:pPr>
            <a:r>
              <a:rPr lang="en-GB" sz="3600" b="1">
                <a:solidFill>
                  <a:schemeClr val="bg1"/>
                </a:solidFill>
                <a:cs typeface="Cordia New" pitchFamily="34" charset="-34"/>
              </a:rPr>
              <a:t>LUXURY SERVICE</a:t>
            </a:r>
            <a:endParaRPr lang="th-TH" sz="3600" b="1">
              <a:solidFill>
                <a:schemeClr val="bg1"/>
              </a:solidFill>
            </a:endParaRPr>
          </a:p>
        </p:txBody>
      </p:sp>
      <p:pic>
        <p:nvPicPr>
          <p:cNvPr id="39940" name="Picture 2" descr="D:\Documents and Settings\Administrator\My Documents\Downloads\transpor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8" y="1428750"/>
            <a:ext cx="847725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8" descr="http://3.bp.blogspot.com/-ypxdUev08po/T-CAzcNGfTI/AAAAAAAAHXI/MVXcbPEm524/s1600/central-festival-shopping-center-phuket.jpg"/>
          <p:cNvPicPr>
            <a:picLocks noChangeAspect="1" noChangeArrowheads="1"/>
          </p:cNvPicPr>
          <p:nvPr/>
        </p:nvPicPr>
        <p:blipFill>
          <a:blip r:embed="rId4"/>
          <a:srcRect l="2814" t="4091" r="3436" b="4546"/>
          <a:stretch>
            <a:fillRect/>
          </a:stretch>
        </p:blipFill>
        <p:spPr bwMode="auto">
          <a:xfrm>
            <a:off x="5572125" y="4000500"/>
            <a:ext cx="3357563" cy="224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Picture 10" descr="Jungceylon Shopping Mall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313" y="2976563"/>
            <a:ext cx="4929187" cy="328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3" name="Picture 12" descr="http://1.bp.blogspot.com/-Fmt9A4WxmYg/VUcoqNnZoiI/AAAAAAAA-Hg/uCbVlY2Z5ik/s1600/phuket-weekend-market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15000" y="1214438"/>
            <a:ext cx="3143250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4" name="TextBox 13"/>
          <p:cNvSpPr txBox="1">
            <a:spLocks noChangeArrowheads="1"/>
          </p:cNvSpPr>
          <p:nvPr/>
        </p:nvSpPr>
        <p:spPr bwMode="auto">
          <a:xfrm>
            <a:off x="214313" y="6000750"/>
            <a:ext cx="4929187" cy="461963"/>
          </a:xfrm>
          <a:prstGeom prst="rect">
            <a:avLst/>
          </a:prstGeom>
          <a:solidFill>
            <a:srgbClr val="B3FFEB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>
                <a:latin typeface="Calibri" pitchFamily="34" charset="0"/>
                <a:cs typeface="Cordia New" pitchFamily="34" charset="-34"/>
              </a:rPr>
              <a:t>JUNGCEYLON</a:t>
            </a:r>
            <a:endParaRPr lang="th-TH" sz="2400" b="1">
              <a:latin typeface="Calibri" pitchFamily="34" charset="0"/>
              <a:cs typeface="Cordia New" pitchFamily="34" charset="-34"/>
            </a:endParaRPr>
          </a:p>
        </p:txBody>
      </p:sp>
      <p:sp>
        <p:nvSpPr>
          <p:cNvPr id="39945" name="TextBox 14"/>
          <p:cNvSpPr txBox="1">
            <a:spLocks noChangeArrowheads="1"/>
          </p:cNvSpPr>
          <p:nvPr/>
        </p:nvSpPr>
        <p:spPr bwMode="auto">
          <a:xfrm>
            <a:off x="5572125" y="6000750"/>
            <a:ext cx="3357563" cy="461963"/>
          </a:xfrm>
          <a:prstGeom prst="rect">
            <a:avLst/>
          </a:prstGeom>
          <a:solidFill>
            <a:srgbClr val="B3FFEB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>
                <a:latin typeface="Calibri" pitchFamily="34" charset="0"/>
                <a:cs typeface="Cordia New" pitchFamily="34" charset="-34"/>
              </a:rPr>
              <a:t>CENTRAL FESTIVAL</a:t>
            </a:r>
            <a:endParaRPr lang="th-TH" sz="2400" b="1">
              <a:latin typeface="Calibri" pitchFamily="34" charset="0"/>
              <a:cs typeface="Cordia New" pitchFamily="34" charset="-34"/>
            </a:endParaRPr>
          </a:p>
        </p:txBody>
      </p:sp>
      <p:sp>
        <p:nvSpPr>
          <p:cNvPr id="39946" name="TextBox 15"/>
          <p:cNvSpPr txBox="1">
            <a:spLocks noChangeArrowheads="1"/>
          </p:cNvSpPr>
          <p:nvPr/>
        </p:nvSpPr>
        <p:spPr bwMode="auto">
          <a:xfrm>
            <a:off x="5715000" y="3000375"/>
            <a:ext cx="3143250" cy="461963"/>
          </a:xfrm>
          <a:prstGeom prst="rect">
            <a:avLst/>
          </a:prstGeom>
          <a:solidFill>
            <a:srgbClr val="B3FFEB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>
                <a:latin typeface="Calibri" pitchFamily="34" charset="0"/>
                <a:cs typeface="Cordia New" pitchFamily="34" charset="-34"/>
              </a:rPr>
              <a:t>WEEKEND MARKET</a:t>
            </a:r>
            <a:endParaRPr lang="th-TH" sz="2400" b="1">
              <a:latin typeface="Calibri" pitchFamily="34" charset="0"/>
              <a:cs typeface="Cordia New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3" descr="D:\Documents and Settings\Administrator\My Documents\Downloads\New Folder (2)\people (3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14938" y="71438"/>
            <a:ext cx="714375" cy="71437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sp>
        <p:nvSpPr>
          <p:cNvPr id="40962" name="Rectangle 3"/>
          <p:cNvSpPr>
            <a:spLocks noChangeArrowheads="1"/>
          </p:cNvSpPr>
          <p:nvPr/>
        </p:nvSpPr>
        <p:spPr bwMode="auto">
          <a:xfrm>
            <a:off x="0" y="0"/>
            <a:ext cx="5143500" cy="785813"/>
          </a:xfrm>
          <a:prstGeom prst="rect">
            <a:avLst/>
          </a:prstGeom>
          <a:solidFill>
            <a:srgbClr val="CC00CC"/>
          </a:solidFill>
          <a:ln w="9525">
            <a:noFill/>
            <a:miter lim="800000"/>
            <a:headEnd/>
            <a:tailEnd/>
          </a:ln>
        </p:spPr>
        <p:txBody>
          <a:bodyPr lIns="90893" tIns="45447" rIns="90893" bIns="45447" anchor="ctr"/>
          <a:lstStyle/>
          <a:p>
            <a:pPr algn="ctr">
              <a:buFont typeface="Arial" charset="0"/>
              <a:buNone/>
            </a:pPr>
            <a:r>
              <a:rPr lang="en-GB" sz="3600" b="1">
                <a:solidFill>
                  <a:schemeClr val="bg1"/>
                </a:solidFill>
                <a:cs typeface="Cordia New" pitchFamily="34" charset="-34"/>
              </a:rPr>
              <a:t>LUXURY SERVICE</a:t>
            </a:r>
            <a:endParaRPr lang="th-TH" sz="3600" b="1">
              <a:solidFill>
                <a:schemeClr val="bg1"/>
              </a:solidFill>
            </a:endParaRPr>
          </a:p>
        </p:txBody>
      </p:sp>
      <p:pic>
        <p:nvPicPr>
          <p:cNvPr id="40963" name="Picture 4" descr="\\THEOLD\Documents\THE OLD PHUKET - Karon Beach Resort\Hotel_Picture &amp; Art Work\meeting room\by p media\Copy of 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85813"/>
            <a:ext cx="5143500" cy="342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5" descr="\\THEOLD\Documents\THE OLD PHUKET - Karon Beach Resort\Hotel_Picture &amp; Art Work\meeting room\by p media\Copy of 2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4938" y="3619500"/>
            <a:ext cx="1857375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6" descr="\\THEOLD\Documents\THE OLD PHUKET - Karon Beach Resort\Hotel_Picture &amp; Art Work\meeting room\by p media\Copy of 0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76838" y="857250"/>
            <a:ext cx="3967162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6" name="Picture 7" descr="\\THEOLD\Documents\THE OLD PHUKET - Karon Beach Resort\Hotel_Picture &amp; Art Work\meeting room\by p media\Copy of 3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39000" y="3635375"/>
            <a:ext cx="1833563" cy="122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714375" y="4289425"/>
            <a:ext cx="3878263" cy="295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>
                <a:latin typeface="Calibri" pitchFamily="34" charset="0"/>
              </a:rPr>
              <a:t>MEETING ROOM</a:t>
            </a:r>
          </a:p>
          <a:p>
            <a:pPr>
              <a:defRPr/>
            </a:pPr>
            <a:endParaRPr lang="en-US" sz="1000" b="1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ea typeface="SimSun" pitchFamily="2" charset="-122"/>
            </a:endParaRPr>
          </a:p>
          <a:p>
            <a:pPr>
              <a:defRPr/>
            </a:pPr>
            <a:r>
              <a:rPr lang="en-US" sz="1800" dirty="0">
                <a:latin typeface="+mj-lt"/>
                <a:ea typeface="SimSun" pitchFamily="2" charset="-122"/>
              </a:rPr>
              <a:t>SIZE:	 	120 Square Meter</a:t>
            </a:r>
          </a:p>
          <a:p>
            <a:pPr>
              <a:defRPr/>
            </a:pPr>
            <a:r>
              <a:rPr lang="en-US" sz="1800" dirty="0">
                <a:latin typeface="+mj-lt"/>
                <a:ea typeface="SimSun" pitchFamily="2" charset="-122"/>
              </a:rPr>
              <a:t>HEIGHT:		3.5 Meter</a:t>
            </a:r>
          </a:p>
          <a:p>
            <a:pPr>
              <a:defRPr/>
            </a:pPr>
            <a:r>
              <a:rPr lang="en-US" sz="1800" dirty="0">
                <a:latin typeface="+mj-lt"/>
                <a:ea typeface="SimSun" pitchFamily="2" charset="-122"/>
              </a:rPr>
              <a:t>CAPACITY:</a:t>
            </a:r>
          </a:p>
          <a:p>
            <a:pPr>
              <a:defRPr/>
            </a:pPr>
            <a:r>
              <a:rPr lang="en-US" sz="1800" dirty="0">
                <a:latin typeface="+mj-lt"/>
                <a:ea typeface="SimSun" pitchFamily="2" charset="-122"/>
              </a:rPr>
              <a:t>  - Theater	  60 Seats</a:t>
            </a:r>
          </a:p>
          <a:p>
            <a:pPr>
              <a:defRPr/>
            </a:pPr>
            <a:r>
              <a:rPr lang="en-US" sz="1800" dirty="0">
                <a:latin typeface="+mj-lt"/>
                <a:ea typeface="SimSun" pitchFamily="2" charset="-122"/>
              </a:rPr>
              <a:t>  - Class Room	40 Seats</a:t>
            </a:r>
          </a:p>
          <a:p>
            <a:pPr>
              <a:defRPr/>
            </a:pPr>
            <a:r>
              <a:rPr lang="en-US" sz="1800" dirty="0">
                <a:latin typeface="+mj-lt"/>
                <a:ea typeface="SimSun" pitchFamily="2" charset="-122"/>
              </a:rPr>
              <a:t>  - U – Shape	20 Seats	</a:t>
            </a:r>
          </a:p>
          <a:p>
            <a:pPr>
              <a:defRPr/>
            </a:pPr>
            <a:r>
              <a:rPr lang="en-US" sz="1600" b="1" dirty="0">
                <a:ea typeface="SimSun" pitchFamily="2" charset="-122"/>
              </a:rPr>
              <a:t>	</a:t>
            </a:r>
          </a:p>
          <a:p>
            <a:pPr>
              <a:defRPr/>
            </a:pPr>
            <a:r>
              <a:rPr lang="en-US" dirty="0"/>
              <a:t> </a:t>
            </a:r>
          </a:p>
        </p:txBody>
      </p:sp>
      <p:pic>
        <p:nvPicPr>
          <p:cNvPr id="40968" name="Picture 8" descr="\\THEOLD\Documents\THE OLD PHUKET - Karon Beach Resort\Hotel_Picture &amp; Art Work\meeting room\by p media\Copy of 31.jpg"/>
          <p:cNvPicPr>
            <a:picLocks noChangeAspect="1" noChangeArrowheads="1"/>
          </p:cNvPicPr>
          <p:nvPr/>
        </p:nvPicPr>
        <p:blipFill>
          <a:blip r:embed="rId7"/>
          <a:srcRect t="12500" b="9375"/>
          <a:stretch>
            <a:fillRect/>
          </a:stretch>
        </p:blipFill>
        <p:spPr bwMode="auto">
          <a:xfrm>
            <a:off x="5214938" y="5000625"/>
            <a:ext cx="3873500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" descr="d:\Documents and Settings\Administrator\My Documents\Sales and Marketing\Wedding\Wedding 4 Nov 10 Tao\Copy of _MG_7229.JPG"/>
          <p:cNvPicPr>
            <a:picLocks noChangeAspect="1" noChangeArrowheads="1"/>
          </p:cNvPicPr>
          <p:nvPr/>
        </p:nvPicPr>
        <p:blipFill>
          <a:blip r:embed="rId2"/>
          <a:srcRect t="3612" b="14993"/>
          <a:stretch>
            <a:fillRect/>
          </a:stretch>
        </p:blipFill>
        <p:spPr bwMode="auto">
          <a:xfrm>
            <a:off x="142875" y="908050"/>
            <a:ext cx="5834063" cy="316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6" name="Picture 3" descr="D:\Documents and Settings\Administrator\My Documents\Downloads\New Folder (2)\people (3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4938" y="71438"/>
            <a:ext cx="714375" cy="71437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0" y="0"/>
            <a:ext cx="5143500" cy="785813"/>
          </a:xfrm>
          <a:prstGeom prst="rect">
            <a:avLst/>
          </a:prstGeom>
          <a:solidFill>
            <a:srgbClr val="CC00CC"/>
          </a:solidFill>
          <a:ln w="9525">
            <a:noFill/>
            <a:miter lim="800000"/>
            <a:headEnd/>
            <a:tailEnd/>
          </a:ln>
        </p:spPr>
        <p:txBody>
          <a:bodyPr lIns="90893" tIns="45447" rIns="90893" bIns="45447" anchor="ctr"/>
          <a:lstStyle/>
          <a:p>
            <a:pPr algn="ctr">
              <a:buFont typeface="Arial" charset="0"/>
              <a:buNone/>
            </a:pPr>
            <a:r>
              <a:rPr lang="en-GB" sz="3600" b="1">
                <a:solidFill>
                  <a:schemeClr val="bg1"/>
                </a:solidFill>
                <a:cs typeface="Cordia New" pitchFamily="34" charset="-34"/>
              </a:rPr>
              <a:t>LUXURY SERVICE</a:t>
            </a:r>
            <a:endParaRPr lang="th-TH" sz="3600" b="1">
              <a:solidFill>
                <a:schemeClr val="bg1"/>
              </a:solidFill>
            </a:endParaRPr>
          </a:p>
        </p:txBody>
      </p:sp>
      <p:pic>
        <p:nvPicPr>
          <p:cNvPr id="41988" name="Picture 5" descr="d:\Documents and Settings\Administrator\My Documents\Sales and Marketing\Wedding\New Folder\IMG_5995.JPG"/>
          <p:cNvPicPr>
            <a:picLocks noChangeAspect="1" noChangeArrowheads="1"/>
          </p:cNvPicPr>
          <p:nvPr/>
        </p:nvPicPr>
        <p:blipFill>
          <a:blip r:embed="rId4"/>
          <a:srcRect b="10526"/>
          <a:stretch>
            <a:fillRect/>
          </a:stretch>
        </p:blipFill>
        <p:spPr bwMode="auto">
          <a:xfrm>
            <a:off x="6143625" y="142875"/>
            <a:ext cx="2573338" cy="345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2" descr="d:\Documents and Settings\Administrator\My Documents\Sales and Marketing\Wedding\New Folder\_MG_8912.JPG"/>
          <p:cNvPicPr>
            <a:picLocks noChangeAspect="1" noChangeArrowheads="1"/>
          </p:cNvPicPr>
          <p:nvPr/>
        </p:nvPicPr>
        <p:blipFill>
          <a:blip r:embed="rId5"/>
          <a:srcRect l="13069" t="3355" r="8585" b="17757"/>
          <a:stretch>
            <a:fillRect/>
          </a:stretch>
        </p:blipFill>
        <p:spPr bwMode="auto">
          <a:xfrm>
            <a:off x="4465638" y="3717925"/>
            <a:ext cx="4464050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/>
          <p:nvPr/>
        </p:nvPicPr>
        <p:blipFill>
          <a:blip r:embed="rId6"/>
          <a:srcRect l="37523" t="37296" r="23178" b="33546"/>
          <a:stretch>
            <a:fillRect/>
          </a:stretch>
        </p:blipFill>
        <p:spPr bwMode="auto">
          <a:xfrm>
            <a:off x="142875" y="4572000"/>
            <a:ext cx="4111625" cy="1714500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3"/>
          <p:cNvSpPr>
            <a:spLocks noChangeArrowheads="1"/>
          </p:cNvSpPr>
          <p:nvPr/>
        </p:nvSpPr>
        <p:spPr bwMode="auto">
          <a:xfrm>
            <a:off x="5000625" y="214313"/>
            <a:ext cx="4143375" cy="785812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 lIns="90893" tIns="45447" rIns="90893" bIns="45447" anchor="ctr"/>
          <a:lstStyle/>
          <a:p>
            <a:pPr algn="ctr"/>
            <a:r>
              <a:rPr lang="en-US" sz="3700">
                <a:solidFill>
                  <a:schemeClr val="bg1"/>
                </a:solidFill>
                <a:latin typeface="Calibri" pitchFamily="34" charset="0"/>
                <a:cs typeface="Cordia New" pitchFamily="34" charset="-34"/>
              </a:rPr>
              <a:t>Restaurant &amp; Bars</a:t>
            </a:r>
            <a:endParaRPr lang="th-TH" sz="3700">
              <a:solidFill>
                <a:schemeClr val="bg1"/>
              </a:solidFill>
              <a:latin typeface="Calibri" pitchFamily="34" charset="0"/>
              <a:cs typeface="Cordia New" pitchFamily="34" charset="-34"/>
            </a:endParaRPr>
          </a:p>
        </p:txBody>
      </p:sp>
      <p:sp>
        <p:nvSpPr>
          <p:cNvPr id="43010" name="Text Box 4"/>
          <p:cNvSpPr txBox="1">
            <a:spLocks noChangeArrowheads="1"/>
          </p:cNvSpPr>
          <p:nvPr/>
        </p:nvSpPr>
        <p:spPr bwMode="auto">
          <a:xfrm>
            <a:off x="3643313" y="1231900"/>
            <a:ext cx="5072062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893" tIns="45447" rIns="90893" bIns="45447">
            <a:spAutoFit/>
          </a:bodyPr>
          <a:lstStyle/>
          <a:p>
            <a:pPr defTabSz="908050">
              <a:buFont typeface="Wingdings" pitchFamily="2" charset="2"/>
              <a:buChar char="£"/>
            </a:pPr>
            <a:r>
              <a:rPr lang="en-US" sz="1800">
                <a:latin typeface="Calibri" pitchFamily="34" charset="0"/>
                <a:cs typeface="Cordia New" pitchFamily="34" charset="-34"/>
                <a:sym typeface="Wingdings" pitchFamily="2" charset="2"/>
              </a:rPr>
              <a:t> SHARK RESTAURANT - Serving daily breakfast</a:t>
            </a:r>
          </a:p>
          <a:p>
            <a:pPr defTabSz="908050">
              <a:buFont typeface="Wingdings" pitchFamily="2" charset="2"/>
              <a:buChar char="£"/>
            </a:pPr>
            <a:endParaRPr lang="en-US" sz="1800">
              <a:latin typeface="Calibri" pitchFamily="34" charset="0"/>
              <a:cs typeface="Cordia New" pitchFamily="34" charset="-34"/>
              <a:sym typeface="Wingdings" pitchFamily="2" charset="2"/>
            </a:endParaRPr>
          </a:p>
          <a:p>
            <a:pPr defTabSz="908050">
              <a:buFont typeface="Wingdings" pitchFamily="2" charset="2"/>
              <a:buChar char="£"/>
            </a:pPr>
            <a:r>
              <a:rPr lang="en-US" sz="1800">
                <a:latin typeface="Calibri" pitchFamily="34" charset="0"/>
                <a:cs typeface="Cordia New" pitchFamily="34" charset="-34"/>
                <a:sym typeface="Wingdings" pitchFamily="2" charset="2"/>
              </a:rPr>
              <a:t> CHILI RESTAURANT  - Sea side restaurant serving International and Seafood</a:t>
            </a:r>
          </a:p>
          <a:p>
            <a:pPr defTabSz="908050">
              <a:buFont typeface="Wingdings" pitchFamily="2" charset="2"/>
              <a:buNone/>
            </a:pPr>
            <a:endParaRPr lang="en-US" sz="1800">
              <a:latin typeface="Calibri" pitchFamily="34" charset="0"/>
              <a:cs typeface="Cordia New" pitchFamily="34" charset="-34"/>
              <a:sym typeface="Wingdings" pitchFamily="2" charset="2"/>
            </a:endParaRPr>
          </a:p>
          <a:p>
            <a:pPr defTabSz="908050">
              <a:buFont typeface="Wingdings" pitchFamily="2" charset="2"/>
              <a:buChar char="£"/>
            </a:pPr>
            <a:r>
              <a:rPr lang="en-US" sz="1800">
                <a:latin typeface="Calibri" pitchFamily="34" charset="0"/>
                <a:cs typeface="Cordia New" pitchFamily="34" charset="-34"/>
                <a:sym typeface="Wingdings" pitchFamily="2" charset="2"/>
              </a:rPr>
              <a:t> BAI TOEY - Serving daily Thai Cuisine a la cart</a:t>
            </a:r>
          </a:p>
          <a:p>
            <a:pPr defTabSz="908050"/>
            <a:endParaRPr lang="en-US" sz="1800">
              <a:latin typeface="Calibri" pitchFamily="34" charset="0"/>
              <a:cs typeface="Cordia New" pitchFamily="34" charset="-34"/>
              <a:sym typeface="Wingdings" pitchFamily="2" charset="2"/>
            </a:endParaRPr>
          </a:p>
          <a:p>
            <a:pPr defTabSz="908050">
              <a:buFont typeface="Wingdings" pitchFamily="2" charset="2"/>
              <a:buChar char="£"/>
            </a:pPr>
            <a:r>
              <a:rPr lang="en-US" sz="1800">
                <a:latin typeface="Calibri" pitchFamily="34" charset="0"/>
                <a:cs typeface="Cordia New" pitchFamily="34" charset="-34"/>
                <a:sym typeface="Wingdings" pitchFamily="2" charset="2"/>
              </a:rPr>
              <a:t> AL DENTE  - Serving daily Italian</a:t>
            </a:r>
            <a:r>
              <a:rPr lang="en-US" altLang="en-US" sz="1800">
                <a:latin typeface="Calibri" pitchFamily="34" charset="0"/>
                <a:cs typeface="Cordia New" pitchFamily="34" charset="-34"/>
                <a:sym typeface="Wingdings" pitchFamily="2" charset="2"/>
              </a:rPr>
              <a:t>’</a:t>
            </a:r>
            <a:r>
              <a:rPr lang="en-US" sz="1800">
                <a:latin typeface="Calibri" pitchFamily="34" charset="0"/>
                <a:cs typeface="Cordia New" pitchFamily="34" charset="-34"/>
                <a:sym typeface="Wingdings" pitchFamily="2" charset="2"/>
              </a:rPr>
              <a:t>s cuisine</a:t>
            </a:r>
            <a:endParaRPr lang="en-US" sz="1600" b="1">
              <a:latin typeface="Calibri" pitchFamily="34" charset="0"/>
              <a:cs typeface="Cordia New" pitchFamily="34" charset="-34"/>
              <a:sym typeface="Wingdings" pitchFamily="2" charset="2"/>
            </a:endParaRPr>
          </a:p>
          <a:p>
            <a:pPr defTabSz="908050">
              <a:buFont typeface="Wingdings" pitchFamily="2" charset="2"/>
              <a:buNone/>
            </a:pPr>
            <a:endParaRPr lang="en-US" sz="1600">
              <a:latin typeface="Calibri" pitchFamily="34" charset="0"/>
              <a:cs typeface="Cordia New" pitchFamily="34" charset="-34"/>
              <a:sym typeface="Wingdings" pitchFamily="2" charset="2"/>
            </a:endParaRPr>
          </a:p>
        </p:txBody>
      </p:sp>
      <p:pic>
        <p:nvPicPr>
          <p:cNvPr id="43011" name="Picture 4" descr="d:\Documents and Settings\Administrator\My Documents\Downloads\New Folder (2)\restaurant (1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3375" y="214313"/>
            <a:ext cx="7080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7" descr="\\Theold\documents\THE OLD PHUKET - Karon Beach Resort\Hotel_Picture &amp; Art Work\Anywhere\ร้านอาหาร\Copy of DSC_2934.JPG"/>
          <p:cNvPicPr>
            <a:picLocks noChangeAspect="1" noChangeArrowheads="1"/>
          </p:cNvPicPr>
          <p:nvPr/>
        </p:nvPicPr>
        <p:blipFill>
          <a:blip r:embed="rId3">
            <a:lum contrast="-10000"/>
          </a:blip>
          <a:srcRect/>
          <a:stretch>
            <a:fillRect/>
          </a:stretch>
        </p:blipFill>
        <p:spPr bwMode="auto">
          <a:xfrm>
            <a:off x="323850" y="3789363"/>
            <a:ext cx="4400550" cy="292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Picture 10" descr="\\Theold\documents\THE OLD PHUKET - Karon Beach Resort\Hotel_Picture &amp; Art Work\Pic by Nan 231111\Shop\Shop 33small.jpg"/>
          <p:cNvPicPr>
            <a:picLocks noChangeAspect="1" noChangeArrowheads="1"/>
          </p:cNvPicPr>
          <p:nvPr/>
        </p:nvPicPr>
        <p:blipFill>
          <a:blip r:embed="rId4">
            <a:lum contrast="-20000"/>
          </a:blip>
          <a:srcRect r="8775"/>
          <a:stretch>
            <a:fillRect/>
          </a:stretch>
        </p:blipFill>
        <p:spPr bwMode="auto">
          <a:xfrm>
            <a:off x="4786313" y="3786188"/>
            <a:ext cx="4000500" cy="292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4" name="Picture 9" descr="\\Theold\documents\THE OLD PHUKET - Karon Beach Resort\Hotel_Picture &amp; Art Work\Blue Cafe &amp; Bar\For menu\B_1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2475" y="2000250"/>
            <a:ext cx="2462213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5" name="Picture 8" descr="\\Theold\documents\THE OLD PHUKET - Karon Beach Resort\Hotel_Picture &amp; Art Work\Blue Cafe &amp; Bar\For menu\B_19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4375" y="285750"/>
            <a:ext cx="2500313" cy="166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4"/>
          <p:cNvSpPr>
            <a:spLocks noChangeArrowheads="1"/>
          </p:cNvSpPr>
          <p:nvPr/>
        </p:nvSpPr>
        <p:spPr bwMode="auto">
          <a:xfrm>
            <a:off x="4572000" y="0"/>
            <a:ext cx="4648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893" tIns="45447" rIns="90893" bIns="45447" anchor="ctr"/>
          <a:lstStyle/>
          <a:p>
            <a:pPr algn="ctr"/>
            <a:r>
              <a:rPr lang="en-US" sz="3700">
                <a:solidFill>
                  <a:schemeClr val="bg1"/>
                </a:solidFill>
                <a:latin typeface="Calibri" pitchFamily="34" charset="0"/>
                <a:cs typeface="Cordia New" pitchFamily="34" charset="-34"/>
              </a:rPr>
              <a:t>Restaurant &amp; Bars</a:t>
            </a:r>
            <a:endParaRPr lang="th-TH" sz="3700">
              <a:solidFill>
                <a:schemeClr val="bg1"/>
              </a:solidFill>
              <a:latin typeface="Calibri" pitchFamily="34" charset="0"/>
              <a:cs typeface="Cordia New" pitchFamily="34" charset="-34"/>
            </a:endParaRPr>
          </a:p>
        </p:txBody>
      </p:sp>
      <p:sp>
        <p:nvSpPr>
          <p:cNvPr id="44034" name="Text Box 31"/>
          <p:cNvSpPr txBox="1">
            <a:spLocks noChangeArrowheads="1"/>
          </p:cNvSpPr>
          <p:nvPr/>
        </p:nvSpPr>
        <p:spPr bwMode="auto">
          <a:xfrm>
            <a:off x="5214938" y="711200"/>
            <a:ext cx="3571875" cy="464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893" tIns="45447" rIns="90893" bIns="45447">
            <a:spAutoFit/>
          </a:bodyPr>
          <a:lstStyle/>
          <a:p>
            <a:pPr defTabSz="908050">
              <a:buFont typeface="Wingdings" pitchFamily="2" charset="2"/>
              <a:buNone/>
            </a:pPr>
            <a:endParaRPr lang="en-US" sz="1800">
              <a:latin typeface="Calibri" pitchFamily="34" charset="0"/>
              <a:cs typeface="Cordia New" pitchFamily="34" charset="-34"/>
              <a:sym typeface="Wingdings" pitchFamily="2" charset="2"/>
            </a:endParaRPr>
          </a:p>
          <a:p>
            <a:pPr defTabSz="908050">
              <a:buFont typeface="Wingdings" pitchFamily="2" charset="2"/>
              <a:buNone/>
            </a:pPr>
            <a:endParaRPr lang="en-US" sz="1800">
              <a:latin typeface="Calibri" pitchFamily="34" charset="0"/>
              <a:cs typeface="Cordia New" pitchFamily="34" charset="-34"/>
              <a:sym typeface="Wingdings" pitchFamily="2" charset="2"/>
            </a:endParaRPr>
          </a:p>
          <a:p>
            <a:pPr defTabSz="908050">
              <a:buFont typeface="Wingdings" pitchFamily="2" charset="2"/>
              <a:buNone/>
            </a:pPr>
            <a:endParaRPr lang="en-US" sz="1800">
              <a:latin typeface="Calibri" pitchFamily="34" charset="0"/>
              <a:cs typeface="Cordia New" pitchFamily="34" charset="-34"/>
              <a:sym typeface="Wingdings" pitchFamily="2" charset="2"/>
            </a:endParaRPr>
          </a:p>
          <a:p>
            <a:pPr defTabSz="908050">
              <a:buFont typeface="Wingdings" pitchFamily="2" charset="2"/>
              <a:buChar char="£"/>
            </a:pPr>
            <a:r>
              <a:rPr lang="en-US" sz="1800">
                <a:latin typeface="Calibri" pitchFamily="34" charset="0"/>
                <a:cs typeface="Cordia New" pitchFamily="34" charset="-34"/>
                <a:sym typeface="Wingdings" pitchFamily="2" charset="2"/>
              </a:rPr>
              <a:t> LOBBY CORNER</a:t>
            </a:r>
          </a:p>
          <a:p>
            <a:pPr defTabSz="908050">
              <a:buFont typeface="Wingdings" pitchFamily="2" charset="2"/>
              <a:buNone/>
            </a:pPr>
            <a:endParaRPr lang="en-US" sz="1800">
              <a:latin typeface="Calibri" pitchFamily="34" charset="0"/>
              <a:cs typeface="Cordia New" pitchFamily="34" charset="-34"/>
              <a:sym typeface="Wingdings" pitchFamily="2" charset="2"/>
            </a:endParaRPr>
          </a:p>
          <a:p>
            <a:pPr defTabSz="908050">
              <a:buFont typeface="Wingdings" pitchFamily="2" charset="2"/>
              <a:buChar char="£"/>
            </a:pPr>
            <a:r>
              <a:rPr lang="en-US" sz="1800">
                <a:latin typeface="Calibri" pitchFamily="34" charset="0"/>
                <a:cs typeface="Cordia New" pitchFamily="34" charset="-34"/>
                <a:sym typeface="Wingdings" pitchFamily="2" charset="2"/>
              </a:rPr>
              <a:t> KO-I POOL BAR</a:t>
            </a:r>
          </a:p>
          <a:p>
            <a:pPr defTabSz="908050">
              <a:buFont typeface="Wingdings" pitchFamily="2" charset="2"/>
              <a:buNone/>
            </a:pPr>
            <a:r>
              <a:rPr lang="en-US" sz="1800">
                <a:latin typeface="Calibri" pitchFamily="34" charset="0"/>
                <a:cs typeface="Cordia New" pitchFamily="34" charset="-34"/>
                <a:sym typeface="Wingdings" pitchFamily="2" charset="2"/>
              </a:rPr>
              <a:t> Located on 3rd floor of SINO WING</a:t>
            </a:r>
          </a:p>
          <a:p>
            <a:pPr defTabSz="908050">
              <a:buFont typeface="Wingdings" pitchFamily="2" charset="2"/>
              <a:buNone/>
            </a:pPr>
            <a:endParaRPr lang="en-US" sz="1800">
              <a:latin typeface="Calibri" pitchFamily="34" charset="0"/>
              <a:cs typeface="Cordia New" pitchFamily="34" charset="-34"/>
              <a:sym typeface="Wingdings" pitchFamily="2" charset="2"/>
            </a:endParaRPr>
          </a:p>
          <a:p>
            <a:pPr defTabSz="908050">
              <a:buFont typeface="Wingdings" pitchFamily="2" charset="2"/>
              <a:buChar char="£"/>
            </a:pPr>
            <a:r>
              <a:rPr lang="en-US" sz="1800">
                <a:latin typeface="Calibri" pitchFamily="34" charset="0"/>
                <a:cs typeface="Cordia New" pitchFamily="34" charset="-34"/>
                <a:sym typeface="Wingdings" pitchFamily="2" charset="2"/>
              </a:rPr>
              <a:t> THE POOL BAR</a:t>
            </a:r>
          </a:p>
          <a:p>
            <a:pPr defTabSz="908050">
              <a:buFont typeface="Wingdings" pitchFamily="2" charset="2"/>
              <a:buNone/>
            </a:pPr>
            <a:r>
              <a:rPr lang="en-US" sz="1800">
                <a:latin typeface="Calibri" pitchFamily="34" charset="0"/>
                <a:cs typeface="Cordia New" pitchFamily="34" charset="-34"/>
                <a:sym typeface="Wingdings" pitchFamily="2" charset="2"/>
              </a:rPr>
              <a:t>Located at Serene Wing</a:t>
            </a:r>
          </a:p>
          <a:p>
            <a:pPr defTabSz="908050">
              <a:buFont typeface="Wingdings" pitchFamily="2" charset="2"/>
              <a:buNone/>
            </a:pPr>
            <a:endParaRPr lang="en-US" sz="1800">
              <a:latin typeface="Calibri" pitchFamily="34" charset="0"/>
              <a:cs typeface="Cordia New" pitchFamily="34" charset="-34"/>
              <a:sym typeface="Wingdings" pitchFamily="2" charset="2"/>
            </a:endParaRPr>
          </a:p>
          <a:p>
            <a:pPr defTabSz="908050">
              <a:buFont typeface="Wingdings" pitchFamily="2" charset="2"/>
              <a:buChar char="£"/>
            </a:pPr>
            <a:r>
              <a:rPr lang="en-US" sz="1800">
                <a:latin typeface="Calibri" pitchFamily="34" charset="0"/>
                <a:cs typeface="Cordia New" pitchFamily="34" charset="-34"/>
                <a:sym typeface="Wingdings" pitchFamily="2" charset="2"/>
              </a:rPr>
              <a:t>  Blue Café &amp; Bar </a:t>
            </a:r>
          </a:p>
          <a:p>
            <a:pPr defTabSz="908050"/>
            <a:endParaRPr lang="en-US" sz="1600" b="1">
              <a:latin typeface="Calibri" pitchFamily="34" charset="0"/>
              <a:cs typeface="Cordia New" pitchFamily="34" charset="-34"/>
              <a:sym typeface="Wingdings" pitchFamily="2" charset="2"/>
            </a:endParaRPr>
          </a:p>
          <a:p>
            <a:pPr defTabSz="908050">
              <a:buFont typeface="Wingdings" pitchFamily="2" charset="2"/>
              <a:buNone/>
            </a:pPr>
            <a:endParaRPr lang="en-US" sz="1600">
              <a:latin typeface="Calibri" pitchFamily="34" charset="0"/>
              <a:cs typeface="Cordia New" pitchFamily="34" charset="-34"/>
              <a:sym typeface="Wingdings" pitchFamily="2" charset="2"/>
            </a:endParaRPr>
          </a:p>
          <a:p>
            <a:pPr defTabSz="908050">
              <a:buFont typeface="Wingdings" pitchFamily="2" charset="2"/>
              <a:buChar char="£"/>
            </a:pPr>
            <a:endParaRPr lang="en-US" sz="1600" b="1">
              <a:latin typeface="Calibri" pitchFamily="34" charset="0"/>
              <a:cs typeface="Cordia New" pitchFamily="34" charset="-34"/>
              <a:sym typeface="Wingdings" pitchFamily="2" charset="2"/>
            </a:endParaRPr>
          </a:p>
          <a:p>
            <a:pPr defTabSz="908050">
              <a:buFont typeface="Wingdings" pitchFamily="2" charset="2"/>
              <a:buNone/>
            </a:pPr>
            <a:r>
              <a:rPr lang="en-US" sz="1600">
                <a:latin typeface="Calibri" pitchFamily="34" charset="0"/>
                <a:cs typeface="Cordia New" pitchFamily="34" charset="-34"/>
                <a:sym typeface="Wingdings" pitchFamily="2" charset="2"/>
              </a:rPr>
              <a:t>         </a:t>
            </a:r>
            <a:endParaRPr lang="en-GB" sz="1600">
              <a:latin typeface="Calibri" pitchFamily="34" charset="0"/>
              <a:cs typeface="Cordia New" pitchFamily="34" charset="-34"/>
              <a:sym typeface="Wingdings" pitchFamily="2" charset="2"/>
            </a:endParaRPr>
          </a:p>
          <a:p>
            <a:pPr defTabSz="908050">
              <a:buFont typeface="Wingdings" pitchFamily="2" charset="2"/>
              <a:buNone/>
            </a:pPr>
            <a:endParaRPr lang="en-US" sz="1600">
              <a:latin typeface="Calibri" pitchFamily="34" charset="0"/>
              <a:cs typeface="Cordia New" pitchFamily="34" charset="-34"/>
              <a:sym typeface="Wingdings" pitchFamily="2" charset="2"/>
            </a:endParaRPr>
          </a:p>
        </p:txBody>
      </p:sp>
      <p:pic>
        <p:nvPicPr>
          <p:cNvPr id="44035" name="Picture 2" descr="C:\Documents and Settings\Administrator\Desktop\New Folder (2)\food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50" y="285750"/>
            <a:ext cx="642938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Picture 3" descr="\\Theold\documents\THE OLD PHUKET - Karon Beach Resort\Hotel_Picture &amp; Art Work\Blue Cafe &amp; Bar\For menu\B_3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23875"/>
            <a:ext cx="4143375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7" name="Picture 4" descr="\\Theold\documents\THE OLD PHUKET - Karon Beach Resort\Hotel_Picture &amp; Art Work\Blue Cafe &amp; Bar\For menu\B_48.jpg"/>
          <p:cNvPicPr>
            <a:picLocks noChangeAspect="1" noChangeArrowheads="1"/>
          </p:cNvPicPr>
          <p:nvPr/>
        </p:nvPicPr>
        <p:blipFill>
          <a:blip r:embed="rId5"/>
          <a:srcRect r="11111"/>
          <a:stretch>
            <a:fillRect/>
          </a:stretch>
        </p:blipFill>
        <p:spPr bwMode="auto">
          <a:xfrm>
            <a:off x="6858000" y="4713288"/>
            <a:ext cx="2286000" cy="171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8" name="Picture 5" descr="d:\Documents and Settings\Administrator\My Documents\Dropbox\Hotel Photo Low Resolution\Cocktail-24-w.jpg"/>
          <p:cNvPicPr>
            <a:picLocks noChangeAspect="1" noChangeArrowheads="1"/>
          </p:cNvPicPr>
          <p:nvPr/>
        </p:nvPicPr>
        <p:blipFill>
          <a:blip r:embed="rId6"/>
          <a:srcRect l="806" t="1199" r="912" b="1253"/>
          <a:stretch>
            <a:fillRect/>
          </a:stretch>
        </p:blipFill>
        <p:spPr bwMode="auto">
          <a:xfrm>
            <a:off x="4214813" y="4714875"/>
            <a:ext cx="257175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9" name="Rectangle 3"/>
          <p:cNvSpPr>
            <a:spLocks noChangeArrowheads="1"/>
          </p:cNvSpPr>
          <p:nvPr/>
        </p:nvSpPr>
        <p:spPr bwMode="auto">
          <a:xfrm>
            <a:off x="5000625" y="214313"/>
            <a:ext cx="4143375" cy="785812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 lIns="90893" tIns="45447" rIns="90893" bIns="45447" anchor="ctr"/>
          <a:lstStyle/>
          <a:p>
            <a:pPr algn="ctr"/>
            <a:r>
              <a:rPr lang="en-US" sz="3700">
                <a:solidFill>
                  <a:schemeClr val="bg1"/>
                </a:solidFill>
                <a:latin typeface="Calibri" pitchFamily="34" charset="0"/>
                <a:cs typeface="Cordia New" pitchFamily="34" charset="-34"/>
              </a:rPr>
              <a:t>Restaurant &amp; Bars</a:t>
            </a:r>
            <a:endParaRPr lang="th-TH" sz="3700">
              <a:solidFill>
                <a:schemeClr val="bg1"/>
              </a:solidFill>
              <a:latin typeface="Calibri" pitchFamily="34" charset="0"/>
              <a:cs typeface="Cordia New" pitchFamily="34" charset="-34"/>
            </a:endParaRPr>
          </a:p>
        </p:txBody>
      </p:sp>
      <p:pic>
        <p:nvPicPr>
          <p:cNvPr id="44040" name="Picture 2" descr="\\Theold\documents\THE OLD PHUKET - Karon Beach Resort\Hotel_Picture &amp; Art Work\Blue Cafe &amp; Bar\For menu\B_39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3357563"/>
            <a:ext cx="2049463" cy="307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1" name="Picture 3" descr="\\Theold\documents\THE OLD PHUKET - Karon Beach Resort\Hotel_Picture &amp; Art Work\Blue Cafe &amp; Bar\For menu\B_8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093913" y="3357563"/>
            <a:ext cx="2049462" cy="307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6500813" y="5429250"/>
            <a:ext cx="1143000" cy="928688"/>
          </a:xfrm>
          <a:prstGeom prst="rect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 dirty="0"/>
          </a:p>
        </p:txBody>
      </p:sp>
      <p:sp>
        <p:nvSpPr>
          <p:cNvPr id="23" name="Rectangle 22"/>
          <p:cNvSpPr/>
          <p:nvPr/>
        </p:nvSpPr>
        <p:spPr>
          <a:xfrm>
            <a:off x="4071938" y="5429250"/>
            <a:ext cx="1143000" cy="928688"/>
          </a:xfrm>
          <a:prstGeom prst="rect">
            <a:avLst/>
          </a:prstGeom>
          <a:solidFill>
            <a:srgbClr val="FF66CC"/>
          </a:solidFill>
          <a:ln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 dirty="0"/>
          </a:p>
        </p:txBody>
      </p:sp>
      <p:sp>
        <p:nvSpPr>
          <p:cNvPr id="22" name="Rectangle 21"/>
          <p:cNvSpPr/>
          <p:nvPr/>
        </p:nvSpPr>
        <p:spPr>
          <a:xfrm>
            <a:off x="1428750" y="5429250"/>
            <a:ext cx="1143000" cy="928688"/>
          </a:xfrm>
          <a:prstGeom prst="rect">
            <a:avLst/>
          </a:prstGeom>
          <a:solidFill>
            <a:srgbClr val="CC00CC"/>
          </a:solidFill>
          <a:ln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 dirty="0"/>
          </a:p>
        </p:txBody>
      </p:sp>
      <p:sp>
        <p:nvSpPr>
          <p:cNvPr id="21" name="Rectangle 20"/>
          <p:cNvSpPr/>
          <p:nvPr/>
        </p:nvSpPr>
        <p:spPr>
          <a:xfrm>
            <a:off x="6572250" y="500063"/>
            <a:ext cx="1143000" cy="928687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 dirty="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929063" y="500063"/>
            <a:ext cx="1143000" cy="92868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 dirty="0"/>
          </a:p>
        </p:txBody>
      </p:sp>
      <p:sp>
        <p:nvSpPr>
          <p:cNvPr id="19" name="Rectangle 18"/>
          <p:cNvSpPr/>
          <p:nvPr/>
        </p:nvSpPr>
        <p:spPr>
          <a:xfrm>
            <a:off x="1357313" y="571500"/>
            <a:ext cx="1143000" cy="928688"/>
          </a:xfrm>
          <a:prstGeom prst="rect">
            <a:avLst/>
          </a:prstGeom>
          <a:solidFill>
            <a:srgbClr val="00CC99"/>
          </a:solidFill>
          <a:ln>
            <a:solidFill>
              <a:srgbClr val="00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pic>
        <p:nvPicPr>
          <p:cNvPr id="17415" name="Picture 6" descr="\\Theold\documents\THE OLD PHUKET - Karon Beach Resort\Hotel_Picture &amp; Art Work\The Old PKT Logo\Copy of Logo OldPhuket-black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0" y="2857500"/>
            <a:ext cx="6159500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>
            <a:off x="1500188" y="2641600"/>
            <a:ext cx="6143625" cy="1588"/>
          </a:xfrm>
          <a:prstGeom prst="line">
            <a:avLst/>
          </a:prstGeom>
          <a:ln w="19050">
            <a:solidFill>
              <a:srgbClr val="99663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500188" y="4286250"/>
            <a:ext cx="6143625" cy="1588"/>
          </a:xfrm>
          <a:prstGeom prst="line">
            <a:avLst/>
          </a:prstGeom>
          <a:ln w="19050">
            <a:solidFill>
              <a:srgbClr val="99663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7418" name="Picture 11" descr="D:\Documents and Settings\Administrator\My Documents\Downloads\New Folder (2)\hom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92563" y="506413"/>
            <a:ext cx="1000125" cy="100012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pic>
        <p:nvPicPr>
          <p:cNvPr id="17419" name="Picture 3" descr="D:\Documents and Settings\Administrator\My Documents\Downloads\New Folder (2)\houses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35750" y="506413"/>
            <a:ext cx="1000125" cy="100012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pic>
        <p:nvPicPr>
          <p:cNvPr id="17420" name="Picture 14" descr="D:\Documents and Settings\Administrator\My Documents\Downloads\New Folder (2)\people (3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00188" y="5429250"/>
            <a:ext cx="1000125" cy="100012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pic>
        <p:nvPicPr>
          <p:cNvPr id="17421" name="Picture 4" descr="D:\Documents and Settings\Administrator\My Documents\Downloads\New Folder (2)\hand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48438" y="5422900"/>
            <a:ext cx="1000125" cy="100012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pic>
        <p:nvPicPr>
          <p:cNvPr id="17422" name="Picture 16" descr="D:\Documents and Settings\Administrator\My Documents\Downloads\gps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28750" y="500063"/>
            <a:ext cx="1000125" cy="100012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pic>
        <p:nvPicPr>
          <p:cNvPr id="17423" name="Picture 6" descr="D:\Documents and Settings\Administrator\My Documents\Downloads\New Folder (2)\gym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43375" y="5424488"/>
            <a:ext cx="998538" cy="998537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sp>
        <p:nvSpPr>
          <p:cNvPr id="17424" name="TextBox 19"/>
          <p:cNvSpPr txBox="1">
            <a:spLocks noChangeArrowheads="1"/>
          </p:cNvSpPr>
          <p:nvPr/>
        </p:nvSpPr>
        <p:spPr bwMode="auto">
          <a:xfrm>
            <a:off x="3921125" y="1506538"/>
            <a:ext cx="10191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>
                <a:latin typeface="Arial Rounded MT Bold" pitchFamily="34" charset="0"/>
                <a:cs typeface="Cordia New" pitchFamily="34" charset="-34"/>
              </a:rPr>
              <a:t>Stylish</a:t>
            </a:r>
          </a:p>
          <a:p>
            <a:pPr algn="ctr"/>
            <a:r>
              <a:rPr lang="en-US" sz="2000">
                <a:latin typeface="Arial Rounded MT Bold" pitchFamily="34" charset="0"/>
                <a:cs typeface="Cordia New" pitchFamily="34" charset="-34"/>
              </a:rPr>
              <a:t> hotel</a:t>
            </a:r>
            <a:endParaRPr lang="th-TH" sz="2000">
              <a:latin typeface="Arial Rounded MT Bold" pitchFamily="34" charset="0"/>
              <a:cs typeface="Cordia New" pitchFamily="34" charset="-34"/>
            </a:endParaRPr>
          </a:p>
        </p:txBody>
      </p:sp>
      <p:sp>
        <p:nvSpPr>
          <p:cNvPr id="17425" name="TextBox 20"/>
          <p:cNvSpPr txBox="1">
            <a:spLocks noChangeArrowheads="1"/>
          </p:cNvSpPr>
          <p:nvPr/>
        </p:nvSpPr>
        <p:spPr bwMode="auto">
          <a:xfrm>
            <a:off x="1285875" y="1506538"/>
            <a:ext cx="12430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>
                <a:latin typeface="Arial Rounded MT Bold" pitchFamily="34" charset="0"/>
                <a:cs typeface="Cordia New" pitchFamily="34" charset="-34"/>
              </a:rPr>
              <a:t>Superb</a:t>
            </a:r>
          </a:p>
          <a:p>
            <a:pPr algn="ctr"/>
            <a:r>
              <a:rPr lang="en-US" sz="2000">
                <a:latin typeface="Arial Rounded MT Bold" pitchFamily="34" charset="0"/>
                <a:cs typeface="Cordia New" pitchFamily="34" charset="-34"/>
              </a:rPr>
              <a:t> location</a:t>
            </a:r>
            <a:endParaRPr lang="th-TH" sz="2000">
              <a:latin typeface="Arial Rounded MT Bold" pitchFamily="34" charset="0"/>
              <a:cs typeface="Cordia New" pitchFamily="34" charset="-34"/>
            </a:endParaRPr>
          </a:p>
        </p:txBody>
      </p:sp>
      <p:sp>
        <p:nvSpPr>
          <p:cNvPr id="17426" name="TextBox 21"/>
          <p:cNvSpPr txBox="1">
            <a:spLocks noChangeArrowheads="1"/>
          </p:cNvSpPr>
          <p:nvPr/>
        </p:nvSpPr>
        <p:spPr bwMode="auto">
          <a:xfrm>
            <a:off x="6421438" y="1506538"/>
            <a:ext cx="15081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>
                <a:latin typeface="Arial Rounded MT Bold" pitchFamily="34" charset="0"/>
                <a:cs typeface="Cordia New" pitchFamily="34" charset="-34"/>
              </a:rPr>
              <a:t>Variety of </a:t>
            </a:r>
          </a:p>
          <a:p>
            <a:pPr algn="ctr"/>
            <a:r>
              <a:rPr lang="en-US" sz="2000">
                <a:latin typeface="Arial Rounded MT Bold" pitchFamily="34" charset="0"/>
                <a:cs typeface="Cordia New" pitchFamily="34" charset="-34"/>
              </a:rPr>
              <a:t>Room type</a:t>
            </a:r>
            <a:endParaRPr lang="th-TH" sz="2000">
              <a:latin typeface="Arial Rounded MT Bold" pitchFamily="34" charset="0"/>
              <a:cs typeface="Cordia New" pitchFamily="34" charset="-34"/>
            </a:endParaRPr>
          </a:p>
        </p:txBody>
      </p:sp>
      <p:sp>
        <p:nvSpPr>
          <p:cNvPr id="17427" name="TextBox 22"/>
          <p:cNvSpPr txBox="1">
            <a:spLocks noChangeArrowheads="1"/>
          </p:cNvSpPr>
          <p:nvPr/>
        </p:nvSpPr>
        <p:spPr bwMode="auto">
          <a:xfrm>
            <a:off x="1471613" y="4643438"/>
            <a:ext cx="11001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>
                <a:latin typeface="Arial Rounded MT Bold" pitchFamily="34" charset="0"/>
                <a:cs typeface="Cordia New" pitchFamily="34" charset="-34"/>
              </a:rPr>
              <a:t>Luxury </a:t>
            </a:r>
          </a:p>
          <a:p>
            <a:pPr algn="ctr"/>
            <a:r>
              <a:rPr lang="en-US" sz="2000">
                <a:latin typeface="Arial Rounded MT Bold" pitchFamily="34" charset="0"/>
                <a:cs typeface="Cordia New" pitchFamily="34" charset="-34"/>
              </a:rPr>
              <a:t>service</a:t>
            </a:r>
            <a:endParaRPr lang="th-TH" sz="2000">
              <a:latin typeface="Arial Rounded MT Bold" pitchFamily="34" charset="0"/>
              <a:cs typeface="Cordia New" pitchFamily="34" charset="-34"/>
            </a:endParaRPr>
          </a:p>
        </p:txBody>
      </p:sp>
      <p:sp>
        <p:nvSpPr>
          <p:cNvPr id="17428" name="TextBox 23"/>
          <p:cNvSpPr txBox="1">
            <a:spLocks noChangeArrowheads="1"/>
          </p:cNvSpPr>
          <p:nvPr/>
        </p:nvSpPr>
        <p:spPr bwMode="auto">
          <a:xfrm>
            <a:off x="6191250" y="4643438"/>
            <a:ext cx="17383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>
                <a:latin typeface="Arial Rounded MT Bold" pitchFamily="34" charset="0"/>
                <a:cs typeface="Cordia New" pitchFamily="34" charset="-34"/>
              </a:rPr>
              <a:t>Friendly</a:t>
            </a:r>
          </a:p>
          <a:p>
            <a:pPr algn="ctr"/>
            <a:r>
              <a:rPr lang="en-US" sz="2000">
                <a:latin typeface="Arial Rounded MT Bold" pitchFamily="34" charset="0"/>
                <a:cs typeface="Cordia New" pitchFamily="34" charset="-34"/>
              </a:rPr>
              <a:t>environment</a:t>
            </a:r>
            <a:endParaRPr lang="th-TH" sz="2000">
              <a:latin typeface="Arial Rounded MT Bold" pitchFamily="34" charset="0"/>
              <a:cs typeface="Cordia New" pitchFamily="34" charset="-34"/>
            </a:endParaRPr>
          </a:p>
        </p:txBody>
      </p:sp>
      <p:sp>
        <p:nvSpPr>
          <p:cNvPr id="17429" name="TextBox 24"/>
          <p:cNvSpPr txBox="1">
            <a:spLocks noChangeArrowheads="1"/>
          </p:cNvSpPr>
          <p:nvPr/>
        </p:nvSpPr>
        <p:spPr bwMode="auto">
          <a:xfrm>
            <a:off x="3857625" y="4643438"/>
            <a:ext cx="15430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>
                <a:latin typeface="Arial Rounded MT Bold" pitchFamily="34" charset="0"/>
                <a:cs typeface="Cordia New" pitchFamily="34" charset="-34"/>
              </a:rPr>
              <a:t>Enjoy</a:t>
            </a:r>
          </a:p>
          <a:p>
            <a:pPr algn="ctr"/>
            <a:r>
              <a:rPr lang="en-US" sz="2000">
                <a:latin typeface="Arial Rounded MT Bold" pitchFamily="34" charset="0"/>
                <a:cs typeface="Cordia New" pitchFamily="34" charset="-34"/>
              </a:rPr>
              <a:t>Recreation</a:t>
            </a:r>
            <a:endParaRPr lang="th-TH" sz="2000">
              <a:latin typeface="Arial Rounded MT Bold" pitchFamily="34" charset="0"/>
              <a:cs typeface="Cordia New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3"/>
          <p:cNvSpPr>
            <a:spLocks noChangeArrowheads="1"/>
          </p:cNvSpPr>
          <p:nvPr/>
        </p:nvSpPr>
        <p:spPr bwMode="auto">
          <a:xfrm>
            <a:off x="3000375" y="214313"/>
            <a:ext cx="6143625" cy="785812"/>
          </a:xfrm>
          <a:prstGeom prst="rect">
            <a:avLst/>
          </a:prstGeom>
          <a:solidFill>
            <a:srgbClr val="FF66CC"/>
          </a:solidFill>
          <a:ln w="9525">
            <a:noFill/>
            <a:miter lim="800000"/>
            <a:headEnd/>
            <a:tailEnd/>
          </a:ln>
        </p:spPr>
        <p:txBody>
          <a:bodyPr lIns="90893" tIns="45447" rIns="90893" bIns="45447" anchor="ctr"/>
          <a:lstStyle/>
          <a:p>
            <a:pPr algn="ctr"/>
            <a:r>
              <a:rPr lang="en-US" sz="3600">
                <a:latin typeface="Arial Rounded MT Bold" pitchFamily="34" charset="0"/>
                <a:cs typeface="Cordia New" pitchFamily="34" charset="-34"/>
              </a:rPr>
              <a:t>	</a:t>
            </a:r>
            <a:r>
              <a:rPr lang="en-US" sz="3600">
                <a:solidFill>
                  <a:schemeClr val="bg1"/>
                </a:solidFill>
                <a:latin typeface="Arial Rounded MT Bold" pitchFamily="34" charset="0"/>
                <a:cs typeface="Cordia New" pitchFamily="34" charset="-34"/>
              </a:rPr>
              <a:t>ENJOY RECREATION </a:t>
            </a:r>
            <a:endParaRPr lang="th-TH" sz="3700">
              <a:solidFill>
                <a:schemeClr val="bg1"/>
              </a:solidFill>
              <a:latin typeface="Calibri" pitchFamily="34" charset="0"/>
              <a:cs typeface="Cordia New" pitchFamily="34" charset="-34"/>
            </a:endParaRPr>
          </a:p>
        </p:txBody>
      </p:sp>
      <p:pic>
        <p:nvPicPr>
          <p:cNvPr id="46082" name="Picture 6" descr="D:\Documents and Settings\Administrator\My Documents\Downloads\New Folder (2)\gym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25" y="214313"/>
            <a:ext cx="785813" cy="785812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pic>
        <p:nvPicPr>
          <p:cNvPr id="46083" name="Picture 2" descr="d:\Documents and Settings\Administrator\My Documents\Dropbox\Hotel information\The Old Phuket Photo\1.19 KO-I Pool - Sino Wing.jpg"/>
          <p:cNvPicPr>
            <a:picLocks noChangeAspect="1" noChangeArrowheads="1"/>
          </p:cNvPicPr>
          <p:nvPr/>
        </p:nvPicPr>
        <p:blipFill>
          <a:blip r:embed="rId3"/>
          <a:srcRect l="5833" t="2020" r="2415" b="2020"/>
          <a:stretch>
            <a:fillRect/>
          </a:stretch>
        </p:blipFill>
        <p:spPr bwMode="auto">
          <a:xfrm>
            <a:off x="71438" y="1071563"/>
            <a:ext cx="4467225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Picture 4" descr="d:\Documents and Settings\Administrator\My Documents\Dropbox\Hotel information\The Old Phuket Photo\Selected\1.5 Serene Wing Building.jpg"/>
          <p:cNvPicPr>
            <a:picLocks noChangeAspect="1" noChangeArrowheads="1"/>
          </p:cNvPicPr>
          <p:nvPr/>
        </p:nvPicPr>
        <p:blipFill>
          <a:blip r:embed="rId4">
            <a:lum contrast="20000"/>
          </a:blip>
          <a:srcRect/>
          <a:stretch>
            <a:fillRect/>
          </a:stretch>
        </p:blipFill>
        <p:spPr bwMode="auto">
          <a:xfrm>
            <a:off x="4643438" y="1071563"/>
            <a:ext cx="443865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Picture 5" descr="d:\Documents and Settings\Administrator\My Documents\Dropbox\Hotel information\The Old Phuket Photo\1.23 The Pool - Serene wing.JPG"/>
          <p:cNvPicPr>
            <a:picLocks noChangeAspect="1" noChangeArrowheads="1"/>
          </p:cNvPicPr>
          <p:nvPr/>
        </p:nvPicPr>
        <p:blipFill>
          <a:blip r:embed="rId5">
            <a:lum contrast="20000"/>
          </a:blip>
          <a:srcRect/>
          <a:stretch>
            <a:fillRect/>
          </a:stretch>
        </p:blipFill>
        <p:spPr bwMode="auto">
          <a:xfrm>
            <a:off x="7466013" y="4286250"/>
            <a:ext cx="1606550" cy="2413000"/>
          </a:xfrm>
          <a:prstGeom prst="rect">
            <a:avLst/>
          </a:prstGeom>
          <a:noFill/>
          <a:ln w="317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46086" name="Picture 6" descr="d:\Documents and Settings\Administrator\My Documents\Dropbox\Hotel information\The Old Phuket Photo\1.26 Serene Wing.jpg"/>
          <p:cNvPicPr>
            <a:picLocks noChangeAspect="1" noChangeArrowheads="1"/>
          </p:cNvPicPr>
          <p:nvPr/>
        </p:nvPicPr>
        <p:blipFill>
          <a:blip r:embed="rId6">
            <a:lum contrast="20000"/>
          </a:blip>
          <a:srcRect/>
          <a:stretch>
            <a:fillRect/>
          </a:stretch>
        </p:blipFill>
        <p:spPr bwMode="auto">
          <a:xfrm>
            <a:off x="5562600" y="4286250"/>
            <a:ext cx="1795463" cy="2436813"/>
          </a:xfrm>
          <a:prstGeom prst="rect">
            <a:avLst/>
          </a:prstGeom>
          <a:noFill/>
          <a:ln w="317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2071688" y="4286250"/>
            <a:ext cx="3265487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dirty="0">
                <a:latin typeface="+mj-lt"/>
              </a:rPr>
              <a:t>SINO POOL</a:t>
            </a:r>
          </a:p>
          <a:p>
            <a:pPr algn="ctr">
              <a:defRPr/>
            </a:pPr>
            <a:r>
              <a:rPr lang="en-US" sz="3600" dirty="0">
                <a:latin typeface="+mj-lt"/>
              </a:rPr>
              <a:t>SERENE POOL</a:t>
            </a:r>
            <a:endParaRPr lang="th-TH" sz="3600" dirty="0">
              <a:latin typeface="+mj-lt"/>
            </a:endParaRPr>
          </a:p>
        </p:txBody>
      </p:sp>
      <p:pic>
        <p:nvPicPr>
          <p:cNvPr id="2051" name="Picture 3" descr="\\Theold\documents\THE OLD PHUKET - Karon Beach Resort\Hotel_Picture &amp; Art Work\Sino Wing_Picture\G7 picture high quality\Pool child liftup 30.tif"/>
          <p:cNvPicPr>
            <a:picLocks noChangeAspect="1" noChangeArrowheads="1"/>
          </p:cNvPicPr>
          <p:nvPr/>
        </p:nvPicPr>
        <p:blipFill>
          <a:blip r:embed="rId7" cstate="print">
            <a:lum contrast="20000"/>
          </a:blip>
          <a:srcRect l="2894" t="2163" r="901" b="5870"/>
          <a:stretch>
            <a:fillRect/>
          </a:stretch>
        </p:blipFill>
        <p:spPr bwMode="auto">
          <a:xfrm>
            <a:off x="71438" y="4291013"/>
            <a:ext cx="1928812" cy="2424112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1" name="Rectangle 10"/>
          <p:cNvSpPr/>
          <p:nvPr/>
        </p:nvSpPr>
        <p:spPr>
          <a:xfrm>
            <a:off x="2143125" y="4286250"/>
            <a:ext cx="3286125" cy="2428875"/>
          </a:xfrm>
          <a:prstGeom prst="rect">
            <a:avLst/>
          </a:prstGeom>
          <a:solidFill>
            <a:schemeClr val="bg1"/>
          </a:solidFill>
          <a:ln>
            <a:solidFill>
              <a:srgbClr val="B3FF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rgbClr val="00B0F0"/>
                </a:solidFill>
              </a:rPr>
              <a:t>SINO POOL</a:t>
            </a:r>
          </a:p>
          <a:p>
            <a:pPr algn="ctr">
              <a:defRPr/>
            </a:pPr>
            <a:r>
              <a:rPr lang="en-US" b="1" dirty="0">
                <a:solidFill>
                  <a:srgbClr val="00B0F0"/>
                </a:solidFill>
              </a:rPr>
              <a:t>SERENE POOL</a:t>
            </a:r>
            <a:endParaRPr lang="th-TH" b="1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Content Placeholder 5"/>
          <p:cNvSpPr>
            <a:spLocks noGrp="1"/>
          </p:cNvSpPr>
          <p:nvPr>
            <p:ph sz="quarter" idx="4"/>
          </p:nvPr>
        </p:nvSpPr>
        <p:spPr>
          <a:xfrm>
            <a:off x="-142875" y="1785938"/>
            <a:ext cx="6072188" cy="2187575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mtClean="0">
                <a:solidFill>
                  <a:srgbClr val="0070C0"/>
                </a:solidFill>
                <a:cs typeface="Cordia New" pitchFamily="34" charset="-34"/>
              </a:rPr>
              <a:t>	</a:t>
            </a:r>
            <a:r>
              <a:rPr lang="en-US" sz="2800" smtClean="0">
                <a:solidFill>
                  <a:srgbClr val="0070C0"/>
                </a:solidFill>
                <a:cs typeface="Cordia New" pitchFamily="34" charset="-34"/>
              </a:rPr>
              <a:t>“Guests of all ages can enjoy a </a:t>
            </a:r>
          </a:p>
          <a:p>
            <a:pPr eaLnBrk="1" hangingPunct="1">
              <a:buFont typeface="Arial" charset="0"/>
              <a:buNone/>
            </a:pPr>
            <a:r>
              <a:rPr lang="en-US" sz="2800" smtClean="0">
                <a:solidFill>
                  <a:srgbClr val="0070C0"/>
                </a:solidFill>
                <a:cs typeface="Cordia New" pitchFamily="34" charset="-34"/>
              </a:rPr>
              <a:t>    variety of activities at the hotel”</a:t>
            </a:r>
            <a:r>
              <a:rPr lang="en-US" sz="2800" i="1" smtClean="0">
                <a:solidFill>
                  <a:srgbClr val="0070C0"/>
                </a:solidFill>
                <a:cs typeface="Cordia New" pitchFamily="34" charset="-34"/>
              </a:rPr>
              <a:t> </a:t>
            </a:r>
            <a:endParaRPr lang="th-TH" sz="2800" smtClean="0">
              <a:solidFill>
                <a:srgbClr val="0070C0"/>
              </a:solidFill>
            </a:endParaRPr>
          </a:p>
        </p:txBody>
      </p:sp>
      <p:sp>
        <p:nvSpPr>
          <p:cNvPr id="47106" name="TextBox 7"/>
          <p:cNvSpPr txBox="1">
            <a:spLocks noChangeArrowheads="1"/>
          </p:cNvSpPr>
          <p:nvPr/>
        </p:nvSpPr>
        <p:spPr bwMode="auto">
          <a:xfrm>
            <a:off x="5643563" y="3821113"/>
            <a:ext cx="3714750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Calibri" pitchFamily="34" charset="0"/>
              <a:cs typeface="Cordia New" pitchFamily="34" charset="-34"/>
              <a:sym typeface="Wingdings" pitchFamily="2" charset="2"/>
            </a:endParaRPr>
          </a:p>
          <a:p>
            <a:pPr>
              <a:buFont typeface="Symbol" pitchFamily="18" charset="2"/>
              <a:buChar char="©"/>
            </a:pPr>
            <a:r>
              <a:rPr lang="en-US">
                <a:latin typeface="Calibri" pitchFamily="34" charset="0"/>
                <a:cs typeface="Cordia New" pitchFamily="34" charset="-34"/>
                <a:sym typeface="Wingdings" pitchFamily="2" charset="2"/>
              </a:rPr>
              <a:t>Fitness Center</a:t>
            </a:r>
          </a:p>
          <a:p>
            <a:pPr>
              <a:buFont typeface="Symbol" pitchFamily="18" charset="2"/>
              <a:buChar char="©"/>
            </a:pPr>
            <a:r>
              <a:rPr lang="en-US">
                <a:latin typeface="Calibri" pitchFamily="34" charset="0"/>
                <a:cs typeface="Cordia New" pitchFamily="34" charset="-34"/>
                <a:sym typeface="Wingdings" pitchFamily="2" charset="2"/>
              </a:rPr>
              <a:t> Table Tennis </a:t>
            </a:r>
          </a:p>
          <a:p>
            <a:pPr>
              <a:buFont typeface="Symbol" pitchFamily="18" charset="2"/>
              <a:buChar char="©"/>
            </a:pPr>
            <a:r>
              <a:rPr lang="en-US">
                <a:latin typeface="Calibri" pitchFamily="34" charset="0"/>
                <a:cs typeface="Cordia New" pitchFamily="34" charset="-34"/>
                <a:sym typeface="Wingdings" pitchFamily="2" charset="2"/>
              </a:rPr>
              <a:t> Mini Putting Golf</a:t>
            </a:r>
          </a:p>
          <a:p>
            <a:pPr>
              <a:buFont typeface="Symbol" pitchFamily="18" charset="2"/>
              <a:buChar char="©"/>
            </a:pPr>
            <a:r>
              <a:rPr lang="en-US">
                <a:latin typeface="Calibri" pitchFamily="34" charset="0"/>
                <a:cs typeface="Cordia New" pitchFamily="34" charset="-34"/>
                <a:sym typeface="Wingdings" pitchFamily="2" charset="2"/>
              </a:rPr>
              <a:t> Yoga</a:t>
            </a:r>
          </a:p>
          <a:p>
            <a:pPr>
              <a:buFont typeface="Symbol" pitchFamily="18" charset="2"/>
              <a:buChar char="©"/>
            </a:pPr>
            <a:endParaRPr lang="en-US">
              <a:latin typeface="Calibri" pitchFamily="34" charset="0"/>
              <a:cs typeface="Cordia New" pitchFamily="34" charset="-34"/>
              <a:sym typeface="Wingdings" pitchFamily="2" charset="2"/>
            </a:endParaRPr>
          </a:p>
          <a:p>
            <a:r>
              <a:rPr lang="en-US">
                <a:latin typeface="Calibri" pitchFamily="34" charset="0"/>
                <a:cs typeface="Cordia New" pitchFamily="34" charset="-34"/>
                <a:sym typeface="Wingdings" pitchFamily="2" charset="2"/>
              </a:rPr>
              <a:t>  </a:t>
            </a:r>
            <a:endParaRPr lang="th-TH">
              <a:latin typeface="Calibri" pitchFamily="34" charset="0"/>
              <a:cs typeface="Cordia New" pitchFamily="34" charset="-34"/>
            </a:endParaRPr>
          </a:p>
        </p:txBody>
      </p:sp>
      <p:sp>
        <p:nvSpPr>
          <p:cNvPr id="47107" name="Rectangle 3"/>
          <p:cNvSpPr>
            <a:spLocks noChangeArrowheads="1"/>
          </p:cNvSpPr>
          <p:nvPr/>
        </p:nvSpPr>
        <p:spPr bwMode="auto">
          <a:xfrm>
            <a:off x="3000375" y="214313"/>
            <a:ext cx="6143625" cy="785812"/>
          </a:xfrm>
          <a:prstGeom prst="rect">
            <a:avLst/>
          </a:prstGeom>
          <a:solidFill>
            <a:srgbClr val="FF66CC"/>
          </a:solidFill>
          <a:ln w="9525">
            <a:noFill/>
            <a:miter lim="800000"/>
            <a:headEnd/>
            <a:tailEnd/>
          </a:ln>
        </p:spPr>
        <p:txBody>
          <a:bodyPr lIns="90893" tIns="45447" rIns="90893" bIns="45447" anchor="ctr"/>
          <a:lstStyle/>
          <a:p>
            <a:pPr algn="ctr"/>
            <a:r>
              <a:rPr lang="en-US" sz="3600">
                <a:latin typeface="Arial Rounded MT Bold" pitchFamily="34" charset="0"/>
                <a:cs typeface="Cordia New" pitchFamily="34" charset="-34"/>
              </a:rPr>
              <a:t>	</a:t>
            </a:r>
            <a:r>
              <a:rPr lang="en-US" sz="3600">
                <a:solidFill>
                  <a:schemeClr val="bg1"/>
                </a:solidFill>
                <a:latin typeface="Arial Rounded MT Bold" pitchFamily="34" charset="0"/>
                <a:cs typeface="Cordia New" pitchFamily="34" charset="-34"/>
              </a:rPr>
              <a:t>ENJOY RECREATION </a:t>
            </a:r>
            <a:endParaRPr lang="th-TH" sz="3700">
              <a:solidFill>
                <a:schemeClr val="bg1"/>
              </a:solidFill>
              <a:latin typeface="Calibri" pitchFamily="34" charset="0"/>
              <a:cs typeface="Cordia New" pitchFamily="34" charset="-34"/>
            </a:endParaRPr>
          </a:p>
        </p:txBody>
      </p:sp>
      <p:pic>
        <p:nvPicPr>
          <p:cNvPr id="47108" name="Picture 6" descr="D:\Documents and Settings\Administrator\My Documents\Downloads\New Folder (2)\gym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25" y="214313"/>
            <a:ext cx="785813" cy="785812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pic>
        <p:nvPicPr>
          <p:cNvPr id="47109" name="Picture 2" descr="d:\Documents and Settings\Administrator\My Documents\Sales and Marketing\The Old Phuket - Karon Beach Resort\The Old Phuket Photo\Low\1.30 Fitness Room.JPG"/>
          <p:cNvPicPr>
            <a:picLocks noChangeAspect="1" noChangeArrowheads="1"/>
          </p:cNvPicPr>
          <p:nvPr/>
        </p:nvPicPr>
        <p:blipFill>
          <a:blip r:embed="rId3">
            <a:lum contrast="20000"/>
          </a:blip>
          <a:srcRect/>
          <a:stretch>
            <a:fillRect/>
          </a:stretch>
        </p:blipFill>
        <p:spPr bwMode="auto">
          <a:xfrm>
            <a:off x="5143500" y="1071563"/>
            <a:ext cx="3786188" cy="2487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0" name="Picture 3" descr="D:\Documents and Settings\Administrator\My Documents\Downloads\12695176_812473708880076_1167881871_o (1).jpg"/>
          <p:cNvPicPr>
            <a:picLocks noChangeAspect="1" noChangeArrowheads="1"/>
          </p:cNvPicPr>
          <p:nvPr/>
        </p:nvPicPr>
        <p:blipFill>
          <a:blip r:embed="rId4">
            <a:lum bright="20000" contrast="30000"/>
          </a:blip>
          <a:srcRect/>
          <a:stretch>
            <a:fillRect/>
          </a:stretch>
        </p:blipFill>
        <p:spPr bwMode="auto">
          <a:xfrm>
            <a:off x="285750" y="3068638"/>
            <a:ext cx="4857750" cy="362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3"/>
          <p:cNvSpPr>
            <a:spLocks noChangeArrowheads="1"/>
          </p:cNvSpPr>
          <p:nvPr/>
        </p:nvSpPr>
        <p:spPr bwMode="auto">
          <a:xfrm>
            <a:off x="3000375" y="214313"/>
            <a:ext cx="6143625" cy="785812"/>
          </a:xfrm>
          <a:prstGeom prst="rect">
            <a:avLst/>
          </a:prstGeom>
          <a:solidFill>
            <a:srgbClr val="FF66CC"/>
          </a:solidFill>
          <a:ln w="9525">
            <a:noFill/>
            <a:miter lim="800000"/>
            <a:headEnd/>
            <a:tailEnd/>
          </a:ln>
        </p:spPr>
        <p:txBody>
          <a:bodyPr lIns="90893" tIns="45447" rIns="90893" bIns="45447" anchor="ctr"/>
          <a:lstStyle/>
          <a:p>
            <a:pPr algn="ctr"/>
            <a:r>
              <a:rPr lang="en-US" sz="3600">
                <a:latin typeface="Arial Rounded MT Bold" pitchFamily="34" charset="0"/>
                <a:cs typeface="Cordia New" pitchFamily="34" charset="-34"/>
              </a:rPr>
              <a:t>	</a:t>
            </a:r>
            <a:r>
              <a:rPr lang="en-US" sz="3600">
                <a:solidFill>
                  <a:schemeClr val="bg1"/>
                </a:solidFill>
                <a:latin typeface="Arial Rounded MT Bold" pitchFamily="34" charset="0"/>
                <a:cs typeface="Cordia New" pitchFamily="34" charset="-34"/>
              </a:rPr>
              <a:t>ENJOY RECREATION </a:t>
            </a:r>
            <a:endParaRPr lang="th-TH" sz="3700">
              <a:solidFill>
                <a:schemeClr val="bg1"/>
              </a:solidFill>
              <a:latin typeface="Calibri" pitchFamily="34" charset="0"/>
              <a:cs typeface="Cordia New" pitchFamily="34" charset="-34"/>
            </a:endParaRPr>
          </a:p>
        </p:txBody>
      </p:sp>
      <p:pic>
        <p:nvPicPr>
          <p:cNvPr id="48130" name="Picture 6" descr="D:\Documents and Settings\Administrator\My Documents\Downloads\New Folder (2)\gym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25" y="214313"/>
            <a:ext cx="785813" cy="785812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sp>
        <p:nvSpPr>
          <p:cNvPr id="48131" name="Rectangle 10"/>
          <p:cNvSpPr>
            <a:spLocks noChangeArrowheads="1"/>
          </p:cNvSpPr>
          <p:nvPr/>
        </p:nvSpPr>
        <p:spPr bwMode="auto">
          <a:xfrm>
            <a:off x="5000625" y="1446213"/>
            <a:ext cx="5214938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Symbol" pitchFamily="18" charset="2"/>
              <a:buChar char="©"/>
            </a:pPr>
            <a:r>
              <a:rPr lang="en-US">
                <a:latin typeface="Calibri" pitchFamily="34" charset="0"/>
                <a:cs typeface="Cordia New" pitchFamily="34" charset="-34"/>
                <a:sym typeface="Wingdings" pitchFamily="2" charset="2"/>
              </a:rPr>
              <a:t> Tak Bat</a:t>
            </a:r>
          </a:p>
          <a:p>
            <a:r>
              <a:rPr lang="en-US" sz="2000">
                <a:latin typeface="Calibri" pitchFamily="34" charset="0"/>
                <a:cs typeface="Cordia New" pitchFamily="34" charset="-34"/>
                <a:sym typeface="Wingdings" pitchFamily="2" charset="2"/>
              </a:rPr>
              <a:t> (offer food to the monk)</a:t>
            </a:r>
          </a:p>
          <a:p>
            <a:pPr>
              <a:buFont typeface="Symbol" pitchFamily="18" charset="2"/>
              <a:buChar char="©"/>
            </a:pPr>
            <a:r>
              <a:rPr lang="en-US">
                <a:latin typeface="Calibri" pitchFamily="34" charset="0"/>
                <a:cs typeface="Cordia New" pitchFamily="34" charset="-34"/>
                <a:sym typeface="Wingdings" pitchFamily="2" charset="2"/>
              </a:rPr>
              <a:t> Thai Cooking Class  </a:t>
            </a:r>
          </a:p>
          <a:p>
            <a:pPr>
              <a:buFont typeface="Symbol" pitchFamily="18" charset="2"/>
              <a:buChar char="©"/>
            </a:pPr>
            <a:r>
              <a:rPr lang="en-US">
                <a:latin typeface="Calibri" pitchFamily="34" charset="0"/>
                <a:cs typeface="Cordia New" pitchFamily="34" charset="-34"/>
                <a:sym typeface="Wingdings" pitchFamily="2" charset="2"/>
              </a:rPr>
              <a:t> Carving Class </a:t>
            </a:r>
          </a:p>
          <a:p>
            <a:pPr>
              <a:buFont typeface="Symbol" pitchFamily="18" charset="2"/>
              <a:buChar char="©"/>
            </a:pPr>
            <a:r>
              <a:rPr lang="en-US">
                <a:latin typeface="Calibri" pitchFamily="34" charset="0"/>
                <a:cs typeface="Cordia New" pitchFamily="34" charset="-34"/>
                <a:sym typeface="Wingdings" pitchFamily="2" charset="2"/>
              </a:rPr>
              <a:t> Candle Light Dinner </a:t>
            </a:r>
          </a:p>
          <a:p>
            <a:endParaRPr lang="th-TH">
              <a:latin typeface="Calibri" pitchFamily="34" charset="0"/>
              <a:cs typeface="Cordia New" pitchFamily="34" charset="-34"/>
            </a:endParaRPr>
          </a:p>
        </p:txBody>
      </p:sp>
      <p:sp>
        <p:nvSpPr>
          <p:cNvPr id="48132" name="TextBox 8"/>
          <p:cNvSpPr txBox="1">
            <a:spLocks noChangeArrowheads="1"/>
          </p:cNvSpPr>
          <p:nvPr/>
        </p:nvSpPr>
        <p:spPr bwMode="auto">
          <a:xfrm>
            <a:off x="5214938" y="5470525"/>
            <a:ext cx="314325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  <a:cs typeface="Cordia New" pitchFamily="34" charset="-34"/>
                <a:sym typeface="Wingdings" pitchFamily="2" charset="2"/>
              </a:rPr>
              <a:t> </a:t>
            </a:r>
          </a:p>
          <a:p>
            <a:endParaRPr lang="th-TH">
              <a:latin typeface="Calibri" pitchFamily="34" charset="0"/>
              <a:cs typeface="Cordia New" pitchFamily="34" charset="-34"/>
            </a:endParaRPr>
          </a:p>
        </p:txBody>
      </p:sp>
      <p:pic>
        <p:nvPicPr>
          <p:cNvPr id="48133" name="Picture 3" descr="\\THEOLD\Documents\HUMAN RESOURCE DEPT\My Pictures\Made merit_ทำบุญตักบาตรในโรงแรม\130358\DSCN0573.jpg"/>
          <p:cNvPicPr>
            <a:picLocks noChangeAspect="1" noChangeArrowheads="1"/>
          </p:cNvPicPr>
          <p:nvPr/>
        </p:nvPicPr>
        <p:blipFill>
          <a:blip r:embed="rId3" cstate="print">
            <a:lum bright="10000" contrast="30000"/>
          </a:blip>
          <a:srcRect r="17433"/>
          <a:stretch>
            <a:fillRect/>
          </a:stretch>
        </p:blipFill>
        <p:spPr bwMode="auto">
          <a:xfrm>
            <a:off x="71438" y="4143375"/>
            <a:ext cx="2786062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4" name="Picture 2" descr="d:\Documents and Settings\Administrator\My Documents\FOOD &amp; BEVERAGE DEPT\Carving class\300115_Care\Picture 1325.jpg"/>
          <p:cNvPicPr>
            <a:picLocks noChangeAspect="1" noChangeArrowheads="1"/>
          </p:cNvPicPr>
          <p:nvPr/>
        </p:nvPicPr>
        <p:blipFill>
          <a:blip r:embed="rId4">
            <a:lum contrast="20000"/>
          </a:blip>
          <a:srcRect t="19958" b="12813"/>
          <a:stretch>
            <a:fillRect/>
          </a:stretch>
        </p:blipFill>
        <p:spPr bwMode="auto">
          <a:xfrm>
            <a:off x="2989263" y="4143375"/>
            <a:ext cx="2868612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5" name="Picture 10" descr="D:\Documents\FRONT OFFICE DEPARTMENT\GSM\Thai Cusin Class\290313 Mr and Mrs.Rawlinson\SAM_0164.JPG"/>
          <p:cNvPicPr>
            <a:picLocks noChangeAspect="1" noChangeArrowheads="1"/>
          </p:cNvPicPr>
          <p:nvPr/>
        </p:nvPicPr>
        <p:blipFill>
          <a:blip r:embed="rId5">
            <a:lum contrast="20000"/>
          </a:blip>
          <a:srcRect l="6891"/>
          <a:stretch>
            <a:fillRect/>
          </a:stretch>
        </p:blipFill>
        <p:spPr bwMode="auto">
          <a:xfrm>
            <a:off x="5929313" y="4143375"/>
            <a:ext cx="314325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6" name="Picture 11" descr="d:\Documents and Settings\Administrator\My Documents\Sales and Marketing\Wait for approval\Care\Design by care\S__646350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0063" y="1214438"/>
            <a:ext cx="4214812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Content Placeholder 4"/>
          <p:cNvSpPr>
            <a:spLocks noGrp="1"/>
          </p:cNvSpPr>
          <p:nvPr>
            <p:ph sz="quarter" idx="3"/>
          </p:nvPr>
        </p:nvSpPr>
        <p:spPr>
          <a:xfrm>
            <a:off x="357188" y="3357563"/>
            <a:ext cx="4038600" cy="3214687"/>
          </a:xfrm>
        </p:spPr>
        <p:txBody>
          <a:bodyPr/>
          <a:lstStyle/>
          <a:p>
            <a:pPr eaLnBrk="1" hangingPunct="1">
              <a:buFont typeface="Symbol" pitchFamily="18" charset="2"/>
              <a:buChar char=""/>
            </a:pPr>
            <a:r>
              <a:rPr lang="en-US" sz="2800" smtClean="0">
                <a:cs typeface="Cordia New" pitchFamily="34" charset="-34"/>
                <a:sym typeface="Wingdings" pitchFamily="2" charset="2"/>
              </a:rPr>
              <a:t>Clay Figure Making</a:t>
            </a:r>
          </a:p>
          <a:p>
            <a:pPr eaLnBrk="1" hangingPunct="1">
              <a:buFont typeface="Symbol" pitchFamily="18" charset="2"/>
              <a:buChar char=""/>
            </a:pPr>
            <a:r>
              <a:rPr lang="en-US" sz="2800" smtClean="0">
                <a:cs typeface="Cordia New" pitchFamily="34" charset="-34"/>
                <a:sym typeface="Wingdings" pitchFamily="2" charset="2"/>
              </a:rPr>
              <a:t>Dolls Painting</a:t>
            </a:r>
          </a:p>
          <a:p>
            <a:pPr eaLnBrk="1" hangingPunct="1">
              <a:buFont typeface="Symbol" pitchFamily="18" charset="2"/>
              <a:buChar char=""/>
            </a:pPr>
            <a:r>
              <a:rPr lang="en-US" sz="2800" smtClean="0">
                <a:cs typeface="Cordia New" pitchFamily="34" charset="-34"/>
                <a:sym typeface="Wingdings" pitchFamily="2" charset="2"/>
              </a:rPr>
              <a:t>Balloon Painting</a:t>
            </a:r>
          </a:p>
          <a:p>
            <a:pPr eaLnBrk="1" hangingPunct="1">
              <a:buFont typeface="Symbol" pitchFamily="18" charset="2"/>
              <a:buChar char=""/>
            </a:pPr>
            <a:r>
              <a:rPr lang="en-US" sz="2800" smtClean="0">
                <a:cs typeface="Cordia New" pitchFamily="34" charset="-34"/>
                <a:sym typeface="Wingdings" pitchFamily="2" charset="2"/>
              </a:rPr>
              <a:t>Craft Making</a:t>
            </a:r>
          </a:p>
          <a:p>
            <a:pPr eaLnBrk="1" hangingPunct="1">
              <a:buFont typeface="Symbol" pitchFamily="18" charset="2"/>
              <a:buChar char=""/>
            </a:pPr>
            <a:r>
              <a:rPr lang="en-US" sz="2800" smtClean="0">
                <a:cs typeface="Cordia New" pitchFamily="34" charset="-34"/>
                <a:sym typeface="Wingdings" pitchFamily="2" charset="2"/>
              </a:rPr>
              <a:t>Paper Folding</a:t>
            </a:r>
          </a:p>
          <a:p>
            <a:pPr eaLnBrk="1" hangingPunct="1">
              <a:buFont typeface="Symbol" pitchFamily="18" charset="2"/>
              <a:buChar char=""/>
            </a:pPr>
            <a:r>
              <a:rPr lang="en-US" sz="2800" smtClean="0">
                <a:cs typeface="Cordia New" pitchFamily="34" charset="-34"/>
                <a:sym typeface="Wingdings" pitchFamily="2" charset="2"/>
              </a:rPr>
              <a:t>Balloon Making</a:t>
            </a:r>
            <a:endParaRPr lang="th-TH" sz="2800" smtClean="0">
              <a:sym typeface="Wingdings" pitchFamily="2" charset="2"/>
            </a:endParaRPr>
          </a:p>
        </p:txBody>
      </p:sp>
      <p:pic>
        <p:nvPicPr>
          <p:cNvPr id="49154" name="Picture 8" descr="C:\Documents and Settings\Administrator\Desktop\Kid room\S__26157066.jpg"/>
          <p:cNvPicPr>
            <a:picLocks noChangeAspect="1" noChangeArrowheads="1"/>
          </p:cNvPicPr>
          <p:nvPr/>
        </p:nvPicPr>
        <p:blipFill>
          <a:blip r:embed="rId2">
            <a:lum contrast="20000"/>
          </a:blip>
          <a:srcRect r="13515"/>
          <a:stretch>
            <a:fillRect/>
          </a:stretch>
        </p:blipFill>
        <p:spPr bwMode="auto">
          <a:xfrm>
            <a:off x="6572250" y="3338513"/>
            <a:ext cx="2286000" cy="3519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Picture 5" descr="\\Theold\documents\Kid activities\S__26664971.jpg"/>
          <p:cNvPicPr>
            <a:picLocks noChangeAspect="1" noChangeArrowheads="1"/>
          </p:cNvPicPr>
          <p:nvPr/>
        </p:nvPicPr>
        <p:blipFill>
          <a:blip r:embed="rId3">
            <a:lum contrast="20000"/>
          </a:blip>
          <a:srcRect r="17075"/>
          <a:stretch>
            <a:fillRect/>
          </a:stretch>
        </p:blipFill>
        <p:spPr bwMode="auto">
          <a:xfrm>
            <a:off x="4429125" y="3357563"/>
            <a:ext cx="2181225" cy="350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Picture 10" descr="http://www.sparez-davie.com/images/kids-having-fu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63" y="571500"/>
            <a:ext cx="2714625" cy="261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Picture 11" descr="\\Theold\documents\Kid activities\S__2666497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29125" y="23813"/>
            <a:ext cx="4438650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8" name="Rectangle 3"/>
          <p:cNvSpPr>
            <a:spLocks noChangeArrowheads="1"/>
          </p:cNvSpPr>
          <p:nvPr/>
        </p:nvSpPr>
        <p:spPr bwMode="auto">
          <a:xfrm>
            <a:off x="3000375" y="214313"/>
            <a:ext cx="6143625" cy="785812"/>
          </a:xfrm>
          <a:prstGeom prst="rect">
            <a:avLst/>
          </a:prstGeom>
          <a:solidFill>
            <a:srgbClr val="FF66CC"/>
          </a:solidFill>
          <a:ln w="9525">
            <a:noFill/>
            <a:miter lim="800000"/>
            <a:headEnd/>
            <a:tailEnd/>
          </a:ln>
        </p:spPr>
        <p:txBody>
          <a:bodyPr lIns="90893" tIns="45447" rIns="90893" bIns="45447" anchor="ctr"/>
          <a:lstStyle/>
          <a:p>
            <a:pPr algn="ctr"/>
            <a:r>
              <a:rPr lang="en-US" sz="3600">
                <a:latin typeface="Arial Rounded MT Bold" pitchFamily="34" charset="0"/>
                <a:cs typeface="Cordia New" pitchFamily="34" charset="-34"/>
              </a:rPr>
              <a:t>	</a:t>
            </a:r>
            <a:r>
              <a:rPr lang="en-US" sz="3600">
                <a:solidFill>
                  <a:schemeClr val="bg1"/>
                </a:solidFill>
                <a:latin typeface="Arial Rounded MT Bold" pitchFamily="34" charset="0"/>
                <a:cs typeface="Cordia New" pitchFamily="34" charset="-34"/>
              </a:rPr>
              <a:t>ENJOY RECREATION </a:t>
            </a:r>
            <a:endParaRPr lang="th-TH" sz="3700">
              <a:solidFill>
                <a:schemeClr val="bg1"/>
              </a:solidFill>
              <a:latin typeface="Calibri" pitchFamily="34" charset="0"/>
              <a:cs typeface="Cordia New" pitchFamily="34" charset="-34"/>
            </a:endParaRPr>
          </a:p>
        </p:txBody>
      </p:sp>
      <p:pic>
        <p:nvPicPr>
          <p:cNvPr id="49159" name="Picture 6" descr="D:\Documents and Settings\Administrator\My Documents\Downloads\New Folder (2)\gym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43125" y="214313"/>
            <a:ext cx="785813" cy="785812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3"/>
          <p:cNvSpPr>
            <a:spLocks noChangeArrowheads="1"/>
          </p:cNvSpPr>
          <p:nvPr/>
        </p:nvSpPr>
        <p:spPr bwMode="auto">
          <a:xfrm>
            <a:off x="0" y="214313"/>
            <a:ext cx="9144000" cy="785812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 lIns="90893" tIns="45447" rIns="90893" bIns="45447" anchor="ctr"/>
          <a:lstStyle/>
          <a:p>
            <a:pPr algn="r"/>
            <a:r>
              <a:rPr lang="en-US" sz="3200">
                <a:solidFill>
                  <a:schemeClr val="bg1"/>
                </a:solidFill>
                <a:latin typeface="Arial Rounded MT Bold" pitchFamily="34" charset="0"/>
                <a:cs typeface="Cordia New" pitchFamily="34" charset="-34"/>
              </a:rPr>
              <a:t>	FRIENDLY ENVIRONMENT</a:t>
            </a:r>
            <a:endParaRPr lang="th-TH" sz="3200" b="1">
              <a:solidFill>
                <a:schemeClr val="bg1"/>
              </a:solidFill>
              <a:cs typeface="Cordia New" pitchFamily="34" charset="-34"/>
            </a:endParaRPr>
          </a:p>
        </p:txBody>
      </p:sp>
      <p:pic>
        <p:nvPicPr>
          <p:cNvPr id="50178" name="Picture 4" descr="D:\Documents and Settings\Administrator\My Documents\Downloads\New Folder (2)\hand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86063" y="71438"/>
            <a:ext cx="1000125" cy="100012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sp>
        <p:nvSpPr>
          <p:cNvPr id="50179" name="TextBox 8"/>
          <p:cNvSpPr txBox="1">
            <a:spLocks noChangeArrowheads="1"/>
          </p:cNvSpPr>
          <p:nvPr/>
        </p:nvSpPr>
        <p:spPr bwMode="auto">
          <a:xfrm>
            <a:off x="357188" y="1285875"/>
            <a:ext cx="8501062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4000">
                <a:solidFill>
                  <a:srgbClr val="009900"/>
                </a:solidFill>
                <a:latin typeface="Arial Rounded MT Bold" pitchFamily="34" charset="0"/>
                <a:cs typeface="Cordia New" pitchFamily="34" charset="-34"/>
              </a:rPr>
              <a:t>F</a:t>
            </a:r>
            <a:r>
              <a:rPr lang="en-US">
                <a:latin typeface="Arial Rounded MT Bold" pitchFamily="34" charset="0"/>
                <a:cs typeface="Cordia New" pitchFamily="34" charset="-34"/>
              </a:rPr>
              <a:t>riendly environment </a:t>
            </a:r>
            <a:r>
              <a:rPr lang="en-GB"/>
              <a:t>guarantee by environmental awards, our resort is located among the green environment and the structures are built in the collocated landscape. A green area with a lot of trees will be preserved as much as we can.  </a:t>
            </a:r>
            <a:endParaRPr lang="en-US"/>
          </a:p>
          <a:p>
            <a:endParaRPr lang="th-TH"/>
          </a:p>
        </p:txBody>
      </p:sp>
      <p:pic>
        <p:nvPicPr>
          <p:cNvPr id="50180" name="Picture 2" descr="d:\Documents and Settings\Administrator\My Documents\Sales and Marketing\Travelife\Travelife Logo\Gold\Travelife_Gold_RGB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78138" y="4071938"/>
            <a:ext cx="3408362" cy="196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" descr="20130428_105416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6013" y="4500570"/>
            <a:ext cx="2548599" cy="185738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 descr="d:\Documents and Settings\Administrator\My Documents\Sales and Marketing\The Old Phuket - Karon Beach Resort\S__29728773.jpg"/>
          <p:cNvPicPr>
            <a:picLocks noChangeAspect="1" noChangeArrowheads="1"/>
          </p:cNvPicPr>
          <p:nvPr/>
        </p:nvPicPr>
        <p:blipFill>
          <a:blip r:embed="rId5" cstate="print">
            <a:lum bright="10000" contrast="40000"/>
          </a:blip>
          <a:srcRect/>
          <a:stretch>
            <a:fillRect/>
          </a:stretch>
        </p:blipFill>
        <p:spPr bwMode="auto">
          <a:xfrm>
            <a:off x="6430838" y="4429132"/>
            <a:ext cx="2570318" cy="1928826"/>
          </a:xfrm>
          <a:prstGeom prst="round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3"/>
          <p:cNvSpPr>
            <a:spLocks noChangeArrowheads="1"/>
          </p:cNvSpPr>
          <p:nvPr/>
        </p:nvSpPr>
        <p:spPr bwMode="auto">
          <a:xfrm>
            <a:off x="0" y="214313"/>
            <a:ext cx="9144000" cy="785812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 lIns="90893" tIns="45447" rIns="90893" bIns="45447" anchor="ctr"/>
          <a:lstStyle/>
          <a:p>
            <a:pPr algn="ctr"/>
            <a:r>
              <a:rPr lang="en-US" sz="3200">
                <a:solidFill>
                  <a:schemeClr val="bg1"/>
                </a:solidFill>
                <a:latin typeface="Arial Rounded MT Bold" pitchFamily="34" charset="0"/>
                <a:cs typeface="Cordia New" pitchFamily="34" charset="-34"/>
              </a:rPr>
              <a:t>	</a:t>
            </a:r>
            <a:r>
              <a:rPr lang="en-GB" sz="3200" b="1">
                <a:solidFill>
                  <a:schemeClr val="bg1"/>
                </a:solidFill>
                <a:cs typeface="Cordia New" pitchFamily="34" charset="-34"/>
              </a:rPr>
              <a:t>CORPORATE SOCIAL RESPONSIBILITY</a:t>
            </a:r>
            <a:endParaRPr lang="th-TH" sz="3200">
              <a:solidFill>
                <a:schemeClr val="bg1"/>
              </a:solidFill>
              <a:latin typeface="Calibri" pitchFamily="34" charset="0"/>
              <a:cs typeface="Cordia New" pitchFamily="34" charset="-34"/>
            </a:endParaRPr>
          </a:p>
        </p:txBody>
      </p:sp>
      <p:pic>
        <p:nvPicPr>
          <p:cNvPr id="51202" name="Picture 2" descr="D:\Documents and Settings\Administrator\My Documents\Downloads\interfac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214313"/>
            <a:ext cx="714375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3" name="Picture 3" descr="\\THEOLD\Documents\HUMAN RESOURCE DEPT\My Pictures\กิจกรรมสาธารณะประโยชน์\โครงการเลี้ยงอาหารเด็กกำพร้า\180715\SAM_1638.JPG"/>
          <p:cNvPicPr>
            <a:picLocks noChangeAspect="1" noChangeArrowheads="1"/>
          </p:cNvPicPr>
          <p:nvPr/>
        </p:nvPicPr>
        <p:blipFill>
          <a:blip r:embed="rId3">
            <a:lum bright="10000" contrast="10000"/>
          </a:blip>
          <a:srcRect/>
          <a:stretch>
            <a:fillRect/>
          </a:stretch>
        </p:blipFill>
        <p:spPr bwMode="auto">
          <a:xfrm>
            <a:off x="142875" y="1116013"/>
            <a:ext cx="3857625" cy="217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4" name="Picture 5" descr="\\THEOLD\Documents\HUMAN RESOURCE DEPT\My Pictures\กิจกรรมสาธารณะประโยชน์\งานวันเด็ก - Children Day\2012\Copy of DSCN0117.jpg"/>
          <p:cNvPicPr>
            <a:picLocks noChangeAspect="1" noChangeArrowheads="1"/>
          </p:cNvPicPr>
          <p:nvPr/>
        </p:nvPicPr>
        <p:blipFill>
          <a:blip r:embed="rId4">
            <a:lum bright="10000" contrast="10000"/>
          </a:blip>
          <a:srcRect/>
          <a:stretch>
            <a:fillRect/>
          </a:stretch>
        </p:blipFill>
        <p:spPr bwMode="auto">
          <a:xfrm>
            <a:off x="4071938" y="1143000"/>
            <a:ext cx="28575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5" name="Picture 6" descr="\\THEOLD\Documents\HUMAN RESOURCE DEPT\My Pictures\กิจกรรมสาธารณะประโยชน์\มอบทุนการศึกษา\2015\รร. วันกะรน_040615\Copy of C360_2015-06-04-10-13-23-073.jpg"/>
          <p:cNvPicPr>
            <a:picLocks noChangeAspect="1" noChangeArrowheads="1"/>
          </p:cNvPicPr>
          <p:nvPr/>
        </p:nvPicPr>
        <p:blipFill>
          <a:blip r:embed="rId5">
            <a:lum bright="10000" contrast="10000"/>
          </a:blip>
          <a:srcRect t="26122" b="13599"/>
          <a:stretch>
            <a:fillRect/>
          </a:stretch>
        </p:blipFill>
        <p:spPr bwMode="auto">
          <a:xfrm>
            <a:off x="7000875" y="1143000"/>
            <a:ext cx="200025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6" name="Picture 7" descr="\\THEOLD\Documents\HUMAN RESOURCE DEPT\My Pictures\กิจกรรมสาธารณะประโยชน์\บริจาคโลหิต\2015\1429762058352.jpg"/>
          <p:cNvPicPr>
            <a:picLocks noChangeAspect="1" noChangeArrowheads="1"/>
          </p:cNvPicPr>
          <p:nvPr/>
        </p:nvPicPr>
        <p:blipFill>
          <a:blip r:embed="rId6">
            <a:lum bright="20000" contrast="20000"/>
          </a:blip>
          <a:srcRect/>
          <a:stretch>
            <a:fillRect/>
          </a:stretch>
        </p:blipFill>
        <p:spPr bwMode="auto">
          <a:xfrm>
            <a:off x="71438" y="4160838"/>
            <a:ext cx="2928937" cy="219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7" name="Picture 8" descr="\\THEOLD\Documents\HUMAN RESOURCE DEPT\My Pictures\กิจกรรมสาธารณะประโยชน์\บริจาคอุปกรณ์ต่างๆ\2008\IMG_1434.jpg"/>
          <p:cNvPicPr>
            <a:picLocks noChangeAspect="1" noChangeArrowheads="1"/>
          </p:cNvPicPr>
          <p:nvPr/>
        </p:nvPicPr>
        <p:blipFill>
          <a:blip r:embed="rId7">
            <a:lum bright="20000" contrast="30000"/>
          </a:blip>
          <a:srcRect/>
          <a:stretch>
            <a:fillRect/>
          </a:stretch>
        </p:blipFill>
        <p:spPr bwMode="auto">
          <a:xfrm>
            <a:off x="3071813" y="4160838"/>
            <a:ext cx="2928937" cy="219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8" name="Picture 10" descr="\\THEOLD\Documents\HUMAN RESOURCE DEPT\My Pictures\กิจกรรมสาธารณะประโยชน์\รณรงค์เก็บขยะหน้าหาดกะรนเนื่องในวันพ่อ 5 ธันวา\031256\Copy of DSCN4116.jpg"/>
          <p:cNvPicPr>
            <a:picLocks noChangeAspect="1" noChangeArrowheads="1"/>
          </p:cNvPicPr>
          <p:nvPr/>
        </p:nvPicPr>
        <p:blipFill>
          <a:blip r:embed="rId8">
            <a:lum bright="10000" contrast="20000"/>
          </a:blip>
          <a:srcRect/>
          <a:stretch>
            <a:fillRect/>
          </a:stretch>
        </p:blipFill>
        <p:spPr bwMode="auto">
          <a:xfrm>
            <a:off x="6143625" y="4143375"/>
            <a:ext cx="2928938" cy="219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3" name="TextBox 18"/>
          <p:cNvSpPr txBox="1">
            <a:spLocks noChangeArrowheads="1"/>
          </p:cNvSpPr>
          <p:nvPr/>
        </p:nvSpPr>
        <p:spPr bwMode="auto">
          <a:xfrm>
            <a:off x="71438" y="6396038"/>
            <a:ext cx="29003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dirty="0">
                <a:latin typeface="+mj-lt"/>
              </a:rPr>
              <a:t>Blood donation </a:t>
            </a:r>
            <a:endParaRPr lang="th-TH" sz="2400" dirty="0">
              <a:latin typeface="+mj-lt"/>
            </a:endParaRPr>
          </a:p>
        </p:txBody>
      </p:sp>
      <p:sp>
        <p:nvSpPr>
          <p:cNvPr id="52234" name="TextBox 19"/>
          <p:cNvSpPr txBox="1">
            <a:spLocks noChangeArrowheads="1"/>
          </p:cNvSpPr>
          <p:nvPr/>
        </p:nvSpPr>
        <p:spPr bwMode="auto">
          <a:xfrm>
            <a:off x="3000375" y="6396038"/>
            <a:ext cx="30718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dirty="0">
                <a:latin typeface="+mj-lt"/>
              </a:rPr>
              <a:t>Electronic donation </a:t>
            </a:r>
            <a:endParaRPr lang="th-TH" sz="2400" dirty="0">
              <a:latin typeface="+mj-lt"/>
            </a:endParaRPr>
          </a:p>
        </p:txBody>
      </p:sp>
      <p:sp>
        <p:nvSpPr>
          <p:cNvPr id="52235" name="TextBox 20"/>
          <p:cNvSpPr txBox="1">
            <a:spLocks noChangeArrowheads="1"/>
          </p:cNvSpPr>
          <p:nvPr/>
        </p:nvSpPr>
        <p:spPr bwMode="auto">
          <a:xfrm>
            <a:off x="6143625" y="6396038"/>
            <a:ext cx="29003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dirty="0">
                <a:latin typeface="+mj-lt"/>
              </a:rPr>
              <a:t>Beach clean up</a:t>
            </a:r>
            <a:endParaRPr lang="th-TH" sz="2400" dirty="0">
              <a:latin typeface="+mj-lt"/>
            </a:endParaRPr>
          </a:p>
        </p:txBody>
      </p:sp>
      <p:sp>
        <p:nvSpPr>
          <p:cNvPr id="52236" name="TextBox 21"/>
          <p:cNvSpPr txBox="1">
            <a:spLocks noChangeArrowheads="1"/>
          </p:cNvSpPr>
          <p:nvPr/>
        </p:nvSpPr>
        <p:spPr bwMode="auto">
          <a:xfrm>
            <a:off x="142875" y="3286125"/>
            <a:ext cx="67865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dirty="0">
                <a:latin typeface="+mj-lt"/>
              </a:rPr>
              <a:t>Donate to Charity for Children</a:t>
            </a:r>
            <a:endParaRPr lang="th-TH" sz="2400" dirty="0">
              <a:latin typeface="+mj-lt"/>
            </a:endParaRPr>
          </a:p>
        </p:txBody>
      </p:sp>
      <p:sp>
        <p:nvSpPr>
          <p:cNvPr id="52237" name="TextBox 22"/>
          <p:cNvSpPr txBox="1">
            <a:spLocks noChangeArrowheads="1"/>
          </p:cNvSpPr>
          <p:nvPr/>
        </p:nvSpPr>
        <p:spPr bwMode="auto">
          <a:xfrm>
            <a:off x="7000875" y="3286125"/>
            <a:ext cx="20002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dirty="0">
                <a:latin typeface="+mj-lt"/>
              </a:rPr>
              <a:t>Giving</a:t>
            </a:r>
          </a:p>
          <a:p>
            <a:pPr algn="ctr">
              <a:defRPr/>
            </a:pPr>
            <a:r>
              <a:rPr lang="en-US" sz="2400" dirty="0">
                <a:latin typeface="+mj-lt"/>
              </a:rPr>
              <a:t>scholarships</a:t>
            </a:r>
            <a:endParaRPr lang="th-TH" sz="24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4" descr="\\THEOLD\Documents\THE OLD PHUKET - Karon Beach Resort\Hotel_Picture &amp; Art Work\Pic from USB 231210\Reception_12-12-2008_015.JPG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 l="5556" r="555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0" y="5026025"/>
            <a:ext cx="9144000" cy="1571625"/>
          </a:xfrm>
          <a:prstGeom prst="rect">
            <a:avLst/>
          </a:prstGeom>
          <a:solidFill>
            <a:srgbClr val="FFCDCD">
              <a:alpha val="4666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52227" name="Title 1"/>
          <p:cNvSpPr>
            <a:spLocks noGrp="1"/>
          </p:cNvSpPr>
          <p:nvPr>
            <p:ph type="title" sz="quarter"/>
          </p:nvPr>
        </p:nvSpPr>
        <p:spPr>
          <a:xfrm>
            <a:off x="0" y="5143500"/>
            <a:ext cx="9215438" cy="1143000"/>
          </a:xfrm>
        </p:spPr>
        <p:txBody>
          <a:bodyPr/>
          <a:lstStyle/>
          <a:p>
            <a:pPr eaLnBrk="1" hangingPunct="1"/>
            <a:r>
              <a:rPr lang="en-US" sz="3200" smtClean="0">
                <a:solidFill>
                  <a:srgbClr val="002060"/>
                </a:solidFill>
                <a:latin typeface="Monotype Corsiva" pitchFamily="66" charset="0"/>
                <a:cs typeface="Cordia New" pitchFamily="34" charset="-34"/>
              </a:rPr>
              <a:t>“We look forward to welcoming you and your guests to  </a:t>
            </a:r>
            <a:br>
              <a:rPr lang="en-US" sz="3200" smtClean="0">
                <a:solidFill>
                  <a:srgbClr val="002060"/>
                </a:solidFill>
                <a:latin typeface="Monotype Corsiva" pitchFamily="66" charset="0"/>
                <a:cs typeface="Cordia New" pitchFamily="34" charset="-34"/>
              </a:rPr>
            </a:br>
            <a:r>
              <a:rPr lang="en-US" sz="3200" smtClean="0">
                <a:solidFill>
                  <a:srgbClr val="002060"/>
                </a:solidFill>
                <a:latin typeface="Monotype Corsiva" pitchFamily="66" charset="0"/>
                <a:cs typeface="Cordia New" pitchFamily="34" charset="-34"/>
              </a:rPr>
              <a:t>The Old Phuket – Karon Beach Resort”</a:t>
            </a:r>
            <a:endParaRPr lang="th-TH" sz="3200" smtClean="0">
              <a:solidFill>
                <a:srgbClr val="002060"/>
              </a:solidFill>
              <a:latin typeface="Monotype Corsiva" pitchFamily="66" charset="0"/>
              <a:cs typeface="Cordia New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://www.horizonbeach.com/images/slideshow/banner-location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85875"/>
            <a:ext cx="9144000" cy="4953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434" name="Picture 5" descr="D:\Documents and Settings\Administrator\My Documents\Downloads\gps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4938" y="0"/>
            <a:ext cx="785812" cy="785813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0" y="0"/>
            <a:ext cx="5143500" cy="785813"/>
          </a:xfrm>
          <a:prstGeom prst="rect">
            <a:avLst/>
          </a:prstGeom>
          <a:solidFill>
            <a:srgbClr val="00CC99"/>
          </a:solidFill>
          <a:ln w="9525">
            <a:noFill/>
            <a:miter lim="800000"/>
            <a:headEnd/>
            <a:tailEnd/>
          </a:ln>
        </p:spPr>
        <p:txBody>
          <a:bodyPr lIns="90893" tIns="45447" rIns="90893" bIns="45447" anchor="ctr"/>
          <a:lstStyle/>
          <a:p>
            <a:pPr algn="ctr">
              <a:buFont typeface="Arial" charset="0"/>
              <a:buNone/>
            </a:pPr>
            <a:r>
              <a:rPr lang="en-US" sz="3600" b="1">
                <a:solidFill>
                  <a:schemeClr val="bg1"/>
                </a:solidFill>
                <a:cs typeface="Cordia New" pitchFamily="34" charset="-34"/>
              </a:rPr>
              <a:t>SUPERB LOCATION</a:t>
            </a:r>
            <a:endParaRPr lang="th-TH" sz="3600" b="1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43213" y="3357563"/>
            <a:ext cx="1785937" cy="285750"/>
          </a:xfrm>
          <a:prstGeom prst="rect">
            <a:avLst/>
          </a:prstGeom>
          <a:solidFill>
            <a:srgbClr val="FFCDCD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  <a:p>
            <a:pPr algn="ctr">
              <a:defRPr/>
            </a:pPr>
            <a:r>
              <a:rPr lang="en-US" sz="1800" b="1" dirty="0">
                <a:solidFill>
                  <a:srgbClr val="FF0000"/>
                </a:solidFill>
              </a:rPr>
              <a:t>We are here!!</a:t>
            </a:r>
            <a:endParaRPr lang="th-TH" sz="1800" b="1" dirty="0">
              <a:solidFill>
                <a:srgbClr val="FF0000"/>
              </a:solidFill>
            </a:endParaRPr>
          </a:p>
          <a:p>
            <a:pPr algn="ctr">
              <a:defRPr/>
            </a:pPr>
            <a:endParaRPr lang="th-TH" dirty="0"/>
          </a:p>
        </p:txBody>
      </p:sp>
      <p:pic>
        <p:nvPicPr>
          <p:cNvPr id="18437" name="Picture 3" descr="D:\Documents and Settings\Administrator\My Documents\Downloads\pin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71750" y="3071813"/>
            <a:ext cx="48577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6" descr="Map  karon beach"/>
          <p:cNvPicPr>
            <a:picLocks noChangeAspect="1" noChangeArrowheads="1"/>
          </p:cNvPicPr>
          <p:nvPr/>
        </p:nvPicPr>
        <p:blipFill>
          <a:blip r:embed="rId2"/>
          <a:srcRect l="3561"/>
          <a:stretch>
            <a:fillRect/>
          </a:stretch>
        </p:blipFill>
        <p:spPr bwMode="auto">
          <a:xfrm>
            <a:off x="539750" y="1916113"/>
            <a:ext cx="2736850" cy="4724400"/>
          </a:xfrm>
          <a:prstGeom prst="rect">
            <a:avLst/>
          </a:prstGeom>
          <a:ln w="3175" cap="sq">
            <a:solidFill>
              <a:schemeClr val="bg2">
                <a:lumMod val="9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458" name="Picture 5" descr="D:\Documents and Settings\Administrator\My Documents\Downloads\gps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4938" y="0"/>
            <a:ext cx="785812" cy="785813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0" y="0"/>
            <a:ext cx="5143500" cy="785813"/>
          </a:xfrm>
          <a:prstGeom prst="rect">
            <a:avLst/>
          </a:prstGeom>
          <a:solidFill>
            <a:srgbClr val="00CC99"/>
          </a:solidFill>
          <a:ln w="9525">
            <a:noFill/>
            <a:miter lim="800000"/>
            <a:headEnd/>
            <a:tailEnd/>
          </a:ln>
        </p:spPr>
        <p:txBody>
          <a:bodyPr lIns="90893" tIns="45447" rIns="90893" bIns="45447" anchor="ctr"/>
          <a:lstStyle/>
          <a:p>
            <a:pPr algn="ctr">
              <a:buFont typeface="Arial" charset="0"/>
              <a:buNone/>
            </a:pPr>
            <a:r>
              <a:rPr lang="en-US" sz="3600" b="1">
                <a:solidFill>
                  <a:schemeClr val="bg1"/>
                </a:solidFill>
                <a:cs typeface="Cordia New" pitchFamily="34" charset="-34"/>
              </a:rPr>
              <a:t>SUPERB LOCATION</a:t>
            </a:r>
            <a:endParaRPr lang="th-TH" sz="3600" b="1">
              <a:solidFill>
                <a:schemeClr val="bg1"/>
              </a:solidFill>
            </a:endParaRPr>
          </a:p>
        </p:txBody>
      </p:sp>
      <p:sp>
        <p:nvSpPr>
          <p:cNvPr id="19460" name="Content Placeholder 2"/>
          <p:cNvSpPr>
            <a:spLocks noGrp="1"/>
          </p:cNvSpPr>
          <p:nvPr>
            <p:ph idx="1"/>
          </p:nvPr>
        </p:nvSpPr>
        <p:spPr>
          <a:xfrm>
            <a:off x="357188" y="1000125"/>
            <a:ext cx="4143375" cy="928688"/>
          </a:xfrm>
        </p:spPr>
        <p:txBody>
          <a:bodyPr/>
          <a:lstStyle/>
          <a:p>
            <a:pPr eaLnBrk="1" hangingPunct="1">
              <a:buFont typeface="Wingdings" pitchFamily="2" charset="2"/>
              <a:buChar char="ü"/>
            </a:pPr>
            <a:r>
              <a:rPr lang="en-GB" sz="2000" smtClean="0">
                <a:cs typeface="Cordia New" pitchFamily="34" charset="-34"/>
              </a:rPr>
              <a:t>2 minutes to Karon Beach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en-GB" sz="2000" smtClean="0">
                <a:cs typeface="Cordia New" pitchFamily="34" charset="-34"/>
              </a:rPr>
              <a:t> 15 minutes to Patong Beach</a:t>
            </a:r>
          </a:p>
          <a:p>
            <a:pPr eaLnBrk="1" hangingPunct="1">
              <a:buFont typeface="Arial" charset="0"/>
              <a:buNone/>
            </a:pPr>
            <a:endParaRPr lang="th-TH" smtClean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3995738" y="1000125"/>
            <a:ext cx="5929312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Wingdings" pitchFamily="2" charset="2"/>
              <a:buChar char="ü"/>
              <a:defRPr/>
            </a:pPr>
            <a:r>
              <a:rPr lang="en-GB" sz="2000" dirty="0">
                <a:latin typeface="+mn-lt"/>
                <a:cs typeface="Cordia New" pitchFamily="34" charset="-34"/>
              </a:rPr>
              <a:t>30 minutes to Phuket Town</a:t>
            </a:r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ü"/>
              <a:defRPr/>
            </a:pPr>
            <a:r>
              <a:rPr lang="en-GB" sz="2000" dirty="0">
                <a:latin typeface="+mn-lt"/>
                <a:cs typeface="Cordia New" pitchFamily="34" charset="-34"/>
              </a:rPr>
              <a:t>50 minutes to Phuket International Airport</a:t>
            </a:r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ü"/>
              <a:defRPr/>
            </a:pPr>
            <a:endParaRPr lang="en-GB" sz="3200" dirty="0">
              <a:latin typeface="+mn-lt"/>
              <a:cs typeface="Cordia New" pitchFamily="34" charset="-34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None/>
              <a:defRPr/>
            </a:pPr>
            <a:endParaRPr lang="th-TH" sz="3200" dirty="0">
              <a:latin typeface="+mn-lt"/>
              <a:cs typeface="+mn-cs"/>
            </a:endParaRPr>
          </a:p>
        </p:txBody>
      </p:sp>
      <p:pic>
        <p:nvPicPr>
          <p:cNvPr id="8" name="Picture 33" descr="aroon day08 (Medium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57563" y="1930400"/>
            <a:ext cx="5286375" cy="47132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9" descr="D:\Documents and Settings\Administrator\My Documents\Downloads\New Folder (2)\hom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4813" y="71438"/>
            <a:ext cx="714375" cy="71437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sp>
        <p:nvSpPr>
          <p:cNvPr id="20482" name="Rectangle 3"/>
          <p:cNvSpPr>
            <a:spLocks noChangeArrowheads="1"/>
          </p:cNvSpPr>
          <p:nvPr/>
        </p:nvSpPr>
        <p:spPr bwMode="auto">
          <a:xfrm>
            <a:off x="5000625" y="0"/>
            <a:ext cx="4143375" cy="785813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lIns="90893" tIns="45447" rIns="90893" bIns="45447" anchor="ctr"/>
          <a:lstStyle/>
          <a:p>
            <a:pPr algn="ctr"/>
            <a:r>
              <a:rPr lang="en-GB" sz="3600" b="1">
                <a:solidFill>
                  <a:schemeClr val="bg1"/>
                </a:solidFill>
                <a:latin typeface="Calibri" pitchFamily="34" charset="0"/>
                <a:cs typeface="Cordia New" pitchFamily="34" charset="-34"/>
              </a:rPr>
              <a:t>STYLISH HOTEL</a:t>
            </a:r>
            <a:endParaRPr lang="th-TH" sz="3700">
              <a:solidFill>
                <a:schemeClr val="bg1"/>
              </a:solidFill>
              <a:latin typeface="Calibri" pitchFamily="34" charset="0"/>
              <a:cs typeface="Cordia New" pitchFamily="34" charset="-34"/>
            </a:endParaRPr>
          </a:p>
        </p:txBody>
      </p:sp>
      <p:pic>
        <p:nvPicPr>
          <p:cNvPr id="20483" name="Picture 3" descr="d:\Documents and Settings\Administrator\My Documents\Sales and Marketing\The Old Phuket - Karon Beach Resort\The Old Phuket Photo\Low\1.14 Sino Wing.JPG"/>
          <p:cNvPicPr>
            <a:picLocks noChangeAspect="1" noChangeArrowheads="1"/>
          </p:cNvPicPr>
          <p:nvPr/>
        </p:nvPicPr>
        <p:blipFill>
          <a:blip r:embed="rId4">
            <a:lum bright="10000" contrast="20000"/>
          </a:blip>
          <a:srcRect/>
          <a:stretch>
            <a:fillRect/>
          </a:stretch>
        </p:blipFill>
        <p:spPr bwMode="auto">
          <a:xfrm>
            <a:off x="433336" y="2643181"/>
            <a:ext cx="2709904" cy="4071943"/>
          </a:xfrm>
          <a:prstGeom prst="rect">
            <a:avLst/>
          </a:prstGeom>
          <a:noFill/>
          <a:ln w="41275">
            <a:noFill/>
            <a:miter lim="800000"/>
            <a:headEnd/>
            <a:tailEnd/>
          </a:ln>
        </p:spPr>
      </p:pic>
      <p:pic>
        <p:nvPicPr>
          <p:cNvPr id="20484" name="Picture 5" descr="The Old Phuket-Karon Beach Resort-Serene wing"/>
          <p:cNvPicPr>
            <a:picLocks noChangeAspect="1" noChangeArrowheads="1"/>
          </p:cNvPicPr>
          <p:nvPr/>
        </p:nvPicPr>
        <p:blipFill>
          <a:blip r:embed="rId5">
            <a:lum bright="10000"/>
          </a:blip>
          <a:srcRect/>
          <a:stretch>
            <a:fillRect/>
          </a:stretch>
        </p:blipFill>
        <p:spPr bwMode="auto">
          <a:xfrm>
            <a:off x="3330045" y="2643181"/>
            <a:ext cx="5428193" cy="4071943"/>
          </a:xfrm>
          <a:prstGeom prst="rect">
            <a:avLst/>
          </a:prstGeom>
          <a:noFill/>
          <a:ln w="41275">
            <a:noFill/>
            <a:miter lim="800000"/>
            <a:headEnd/>
            <a:tailEnd/>
          </a:ln>
        </p:spPr>
      </p:pic>
      <p:sp>
        <p:nvSpPr>
          <p:cNvPr id="20485" name="TextBox 8"/>
          <p:cNvSpPr txBox="1">
            <a:spLocks noChangeArrowheads="1"/>
          </p:cNvSpPr>
          <p:nvPr/>
        </p:nvSpPr>
        <p:spPr bwMode="auto">
          <a:xfrm>
            <a:off x="214313" y="684213"/>
            <a:ext cx="8929687" cy="1963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</a:pPr>
            <a:r>
              <a:rPr lang="en-GB" sz="2400" dirty="0">
                <a:latin typeface="Calibri" pitchFamily="34" charset="0"/>
                <a:cs typeface="Cordia New" pitchFamily="34" charset="-34"/>
              </a:rPr>
              <a:t>	</a:t>
            </a:r>
            <a:r>
              <a:rPr lang="en-GB" sz="4000" dirty="0">
                <a:solidFill>
                  <a:srgbClr val="FF0000"/>
                </a:solidFill>
                <a:latin typeface="Calibri" pitchFamily="34" charset="0"/>
                <a:cs typeface="Cordia New" pitchFamily="34" charset="-34"/>
              </a:rPr>
              <a:t>T</a:t>
            </a:r>
            <a:r>
              <a:rPr lang="en-GB" sz="2400" dirty="0">
                <a:latin typeface="Calibri" pitchFamily="34" charset="0"/>
                <a:cs typeface="Cordia New" pitchFamily="34" charset="-34"/>
              </a:rPr>
              <a:t>he Old Phuket – Karon Beach Resort has combined 2 different styles in the resort area as Sino Wing</a:t>
            </a:r>
            <a:r>
              <a:rPr lang="en-US" sz="2400" dirty="0">
                <a:latin typeface="Calibri" pitchFamily="34" charset="0"/>
                <a:cs typeface="Cordia New" pitchFamily="34" charset="-34"/>
              </a:rPr>
              <a:t> &amp;</a:t>
            </a:r>
            <a:r>
              <a:rPr lang="en-GB" sz="2400" dirty="0">
                <a:latin typeface="Calibri" pitchFamily="34" charset="0"/>
                <a:cs typeface="Cordia New" pitchFamily="34" charset="-34"/>
              </a:rPr>
              <a:t> Serene Wing. </a:t>
            </a:r>
            <a:endParaRPr lang="en-GB" sz="2400" dirty="0" smtClean="0">
              <a:latin typeface="Calibri" pitchFamily="34" charset="0"/>
              <a:cs typeface="Cordia New" pitchFamily="34" charset="-34"/>
            </a:endParaRP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</a:pPr>
            <a:r>
              <a:rPr lang="en-GB" sz="2400" dirty="0" smtClean="0">
                <a:latin typeface="Calibri" pitchFamily="34" charset="0"/>
                <a:cs typeface="Cordia New" pitchFamily="34" charset="-34"/>
              </a:rPr>
              <a:t>	</a:t>
            </a:r>
            <a:r>
              <a:rPr lang="en-GB" sz="2400" dirty="0" smtClean="0">
                <a:latin typeface="Calibri" pitchFamily="34" charset="0"/>
                <a:cs typeface="Cordia New" pitchFamily="34" charset="-34"/>
              </a:rPr>
              <a:t>					</a:t>
            </a:r>
            <a:r>
              <a:rPr lang="en-US" sz="2400" dirty="0" smtClean="0">
                <a:latin typeface="Calibri" pitchFamily="34" charset="0"/>
                <a:cs typeface="Cordia New" pitchFamily="34" charset="-34"/>
              </a:rPr>
              <a:t>88 </a:t>
            </a:r>
            <a:r>
              <a:rPr lang="en-US" sz="2400" dirty="0">
                <a:latin typeface="Calibri" pitchFamily="34" charset="0"/>
                <a:cs typeface="Cordia New" pitchFamily="34" charset="-34"/>
              </a:rPr>
              <a:t>rooms at Sino </a:t>
            </a:r>
            <a:r>
              <a:rPr lang="en-US" sz="2400" dirty="0" smtClean="0">
                <a:latin typeface="Calibri" pitchFamily="34" charset="0"/>
                <a:cs typeface="Cordia New" pitchFamily="34" charset="-34"/>
              </a:rPr>
              <a:t>Wing and  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</a:pPr>
            <a:r>
              <a:rPr lang="en-US" sz="2400" dirty="0" smtClean="0">
                <a:latin typeface="Calibri" pitchFamily="34" charset="0"/>
                <a:cs typeface="Cordia New" pitchFamily="34" charset="-34"/>
              </a:rPr>
              <a:t>	</a:t>
            </a:r>
            <a:r>
              <a:rPr lang="en-US" sz="2400" dirty="0" smtClean="0">
                <a:latin typeface="Calibri" pitchFamily="34" charset="0"/>
                <a:cs typeface="Cordia New" pitchFamily="34" charset="-34"/>
              </a:rPr>
              <a:t>			                       	</a:t>
            </a:r>
            <a:r>
              <a:rPr lang="en-US" sz="2400" dirty="0" smtClean="0">
                <a:latin typeface="Calibri" pitchFamily="34" charset="0"/>
                <a:cs typeface="Cordia New" pitchFamily="34" charset="-34"/>
              </a:rPr>
              <a:t>96 </a:t>
            </a:r>
            <a:r>
              <a:rPr lang="en-US" sz="2400" dirty="0">
                <a:latin typeface="Calibri" pitchFamily="34" charset="0"/>
                <a:cs typeface="Cordia New" pitchFamily="34" charset="-34"/>
              </a:rPr>
              <a:t>rooms at Serene Wing</a:t>
            </a:r>
            <a:endParaRPr lang="th-TH" sz="2400" dirty="0">
              <a:latin typeface="Calibri" pitchFamily="34" charset="0"/>
              <a:cs typeface="Cordia New" pitchFamily="34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1472" y="1928802"/>
            <a:ext cx="43577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j-lt"/>
              </a:rPr>
              <a:t>The 184 rooms comprises with:</a:t>
            </a:r>
            <a:endParaRPr lang="th-TH" sz="2400" dirty="0">
              <a:latin typeface="+mj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9" descr="D:\Documents and Settings\Administrator\My Documents\Downloads\New Folder (2)\hom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4813" y="71438"/>
            <a:ext cx="714375" cy="71437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sp>
        <p:nvSpPr>
          <p:cNvPr id="22530" name="Rectangle 3"/>
          <p:cNvSpPr>
            <a:spLocks noChangeArrowheads="1"/>
          </p:cNvSpPr>
          <p:nvPr/>
        </p:nvSpPr>
        <p:spPr bwMode="auto">
          <a:xfrm>
            <a:off x="5000625" y="0"/>
            <a:ext cx="4143375" cy="785813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lIns="90893" tIns="45447" rIns="90893" bIns="45447" anchor="ctr"/>
          <a:lstStyle/>
          <a:p>
            <a:pPr algn="ctr"/>
            <a:r>
              <a:rPr lang="en-GB" sz="3600" b="1">
                <a:solidFill>
                  <a:schemeClr val="bg1"/>
                </a:solidFill>
                <a:latin typeface="Calibri" pitchFamily="34" charset="0"/>
                <a:cs typeface="Cordia New" pitchFamily="34" charset="-34"/>
              </a:rPr>
              <a:t>STYLISH HOTEL</a:t>
            </a:r>
            <a:endParaRPr lang="th-TH" sz="3700">
              <a:solidFill>
                <a:schemeClr val="bg1"/>
              </a:solidFill>
              <a:latin typeface="Calibri" pitchFamily="34" charset="0"/>
              <a:cs typeface="Cordia New" pitchFamily="34" charset="-34"/>
            </a:endParaRPr>
          </a:p>
        </p:txBody>
      </p:sp>
      <p:pic>
        <p:nvPicPr>
          <p:cNvPr id="22531" name="Picture 6" descr="\\Theold\documents\THE OLD PHUKET - Karon Beach Resort\Hotel_Picture &amp; Art Work\Map--the-old-phuket-+-Blue-.jpg"/>
          <p:cNvPicPr>
            <a:picLocks noChangeAspect="1" noChangeArrowheads="1"/>
          </p:cNvPicPr>
          <p:nvPr/>
        </p:nvPicPr>
        <p:blipFill>
          <a:blip r:embed="rId4"/>
          <a:srcRect t="13301" b="9998"/>
          <a:stretch>
            <a:fillRect/>
          </a:stretch>
        </p:blipFill>
        <p:spPr bwMode="auto">
          <a:xfrm>
            <a:off x="285750" y="990600"/>
            <a:ext cx="8572500" cy="579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Content Placeholder 2"/>
          <p:cNvSpPr>
            <a:spLocks noGrp="1"/>
          </p:cNvSpPr>
          <p:nvPr>
            <p:ph idx="1"/>
          </p:nvPr>
        </p:nvSpPr>
        <p:spPr>
          <a:xfrm>
            <a:off x="0" y="5572125"/>
            <a:ext cx="9144000" cy="17145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en-GB" sz="2700" b="1" smtClean="0">
                <a:solidFill>
                  <a:srgbClr val="FF9900"/>
                </a:solidFill>
                <a:cs typeface="Cordia New" pitchFamily="34" charset="-34"/>
              </a:rPr>
              <a:t>	</a:t>
            </a:r>
            <a:r>
              <a:rPr lang="en-GB" sz="4000" b="1" smtClean="0">
                <a:solidFill>
                  <a:srgbClr val="FF9900"/>
                </a:solidFill>
                <a:cs typeface="Cordia New" pitchFamily="34" charset="-34"/>
              </a:rPr>
              <a:t>G</a:t>
            </a:r>
            <a:r>
              <a:rPr lang="en-GB" sz="2800" smtClean="0">
                <a:cs typeface="Cordia New" pitchFamily="34" charset="-34"/>
              </a:rPr>
              <a:t>uests can choose the room that they prefer and suit for their satisfaction.</a:t>
            </a:r>
            <a:endParaRPr lang="th-TH" sz="2800" smtClean="0"/>
          </a:p>
        </p:txBody>
      </p:sp>
      <p:pic>
        <p:nvPicPr>
          <p:cNvPr id="24578" name="Picture 8" descr="d:\Documents and Settings\Administrator\My Documents\Sales and Marketing\The Old Phuket - Karon Beach Resort\305 Renovation\D76AEE1C-57ED-49F1-80EC-62FC160A629A.jpg"/>
          <p:cNvPicPr>
            <a:picLocks noChangeAspect="1" noChangeArrowheads="1"/>
          </p:cNvPicPr>
          <p:nvPr/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>
            <a:off x="71438" y="1135063"/>
            <a:ext cx="3143250" cy="198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11"/>
          <p:cNvPicPr>
            <a:picLocks noChangeAspect="1" noChangeArrowheads="1"/>
          </p:cNvPicPr>
          <p:nvPr/>
        </p:nvPicPr>
        <p:blipFill>
          <a:blip r:embed="rId3">
            <a:lum bright="10000"/>
          </a:blip>
          <a:srcRect l="1476" t="1643" r="1512" b="2138"/>
          <a:stretch>
            <a:fillRect/>
          </a:stretch>
        </p:blipFill>
        <p:spPr bwMode="auto">
          <a:xfrm>
            <a:off x="3357563" y="1143000"/>
            <a:ext cx="2928937" cy="200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4" descr="Room (3105) 1small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214688"/>
            <a:ext cx="3543300" cy="230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3" descr="D:\Documents and Settings\Administrator\My Documents\Downloads\New Folder (2)\houses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750" y="0"/>
            <a:ext cx="857250" cy="85725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sp>
        <p:nvSpPr>
          <p:cNvPr id="24582" name="Rectangle 3"/>
          <p:cNvSpPr>
            <a:spLocks noChangeArrowheads="1"/>
          </p:cNvSpPr>
          <p:nvPr/>
        </p:nvSpPr>
        <p:spPr bwMode="auto">
          <a:xfrm>
            <a:off x="2428875" y="0"/>
            <a:ext cx="6715125" cy="785813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lIns="90893" tIns="45447" rIns="90893" bIns="45447" anchor="ctr"/>
          <a:lstStyle/>
          <a:p>
            <a:pPr algn="ctr"/>
            <a:r>
              <a:rPr lang="en-GB" sz="3600" b="1">
                <a:solidFill>
                  <a:schemeClr val="bg1"/>
                </a:solidFill>
              </a:rPr>
              <a:t>A VARIETY OF ROOM TYPE</a:t>
            </a:r>
            <a:endParaRPr lang="th-TH" sz="3700">
              <a:solidFill>
                <a:schemeClr val="bg1"/>
              </a:solidFill>
              <a:latin typeface="Calibri" pitchFamily="34" charset="0"/>
              <a:cs typeface="Cordia New" pitchFamily="34" charset="-34"/>
            </a:endParaRPr>
          </a:p>
        </p:txBody>
      </p:sp>
      <p:pic>
        <p:nvPicPr>
          <p:cNvPr id="24583" name="Picture 9" descr="DSC09498"/>
          <p:cNvPicPr>
            <a:picLocks noChangeAspect="1" noChangeArrowheads="1"/>
          </p:cNvPicPr>
          <p:nvPr/>
        </p:nvPicPr>
        <p:blipFill>
          <a:blip r:embed="rId6">
            <a:lum bright="-20000" contrast="40000"/>
          </a:blip>
          <a:srcRect l="4935"/>
          <a:stretch>
            <a:fillRect/>
          </a:stretch>
        </p:blipFill>
        <p:spPr bwMode="auto">
          <a:xfrm>
            <a:off x="6429375" y="1143000"/>
            <a:ext cx="2643188" cy="197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4" name="Picture 2" descr="Deluxe Family room small.jpg"/>
          <p:cNvPicPr>
            <a:picLocks noChangeAspect="1"/>
          </p:cNvPicPr>
          <p:nvPr/>
        </p:nvPicPr>
        <p:blipFill>
          <a:blip r:embed="rId7">
            <a:lum bright="10000"/>
          </a:blip>
          <a:srcRect/>
          <a:stretch>
            <a:fillRect/>
          </a:stretch>
        </p:blipFill>
        <p:spPr bwMode="auto">
          <a:xfrm>
            <a:off x="5715000" y="3214688"/>
            <a:ext cx="3357563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5" name="Picture 8" descr="Detail_12-12-2008_001"/>
          <p:cNvPicPr>
            <a:picLocks noChangeAspect="1" noChangeArrowheads="1"/>
          </p:cNvPicPr>
          <p:nvPr/>
        </p:nvPicPr>
        <p:blipFill>
          <a:blip r:embed="rId8"/>
          <a:srcRect t="27083" b="10417"/>
          <a:stretch>
            <a:fillRect/>
          </a:stretch>
        </p:blipFill>
        <p:spPr bwMode="auto">
          <a:xfrm>
            <a:off x="3571875" y="3208338"/>
            <a:ext cx="2079625" cy="22923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ChangeArrowheads="1"/>
          </p:cNvSpPr>
          <p:nvPr/>
        </p:nvSpPr>
        <p:spPr bwMode="auto">
          <a:xfrm>
            <a:off x="0" y="381000"/>
            <a:ext cx="9144000" cy="914400"/>
          </a:xfrm>
          <a:prstGeom prst="rect">
            <a:avLst/>
          </a:prstGeom>
          <a:solidFill>
            <a:srgbClr val="0066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  <a:cs typeface="Cordia New" pitchFamily="34" charset="-34"/>
            </a:endParaRPr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533400" y="304800"/>
            <a:ext cx="3743325" cy="914400"/>
          </a:xfrm>
          <a:prstGeom prst="rect">
            <a:avLst/>
          </a:prstGeom>
          <a:noFill/>
          <a:ln>
            <a:noFill/>
          </a:ln>
          <a:extLst/>
        </p:spPr>
        <p:txBody>
          <a:bodyPr lIns="90893" tIns="45447" rIns="90893" bIns="45447" anchor="ctr"/>
          <a:lstStyle/>
          <a:p>
            <a:pPr defTabSz="9080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500" dirty="0">
                <a:solidFill>
                  <a:schemeClr val="bg1"/>
                </a:solidFill>
                <a:latin typeface="Calibri" charset="0"/>
                <a:cs typeface="Cordia New" charset="0"/>
              </a:rPr>
              <a:t> </a:t>
            </a:r>
            <a:r>
              <a:rPr lang="en-US" sz="6500" dirty="0">
                <a:solidFill>
                  <a:schemeClr val="bg1"/>
                </a:solidFill>
                <a:cs typeface="Arial" charset="0"/>
              </a:rPr>
              <a:t>88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Arial" charset="0"/>
              </a:rPr>
              <a:t>   </a:t>
            </a:r>
            <a:r>
              <a:rPr lang="en-US" sz="3200" dirty="0">
                <a:solidFill>
                  <a:schemeClr val="bg1"/>
                </a:solidFill>
                <a:latin typeface="+mj-lt"/>
                <a:cs typeface="Arial" charset="0"/>
              </a:rPr>
              <a:t>at Sino Wing</a:t>
            </a:r>
            <a:endParaRPr lang="th-TH" sz="3200" dirty="0">
              <a:solidFill>
                <a:schemeClr val="bg1"/>
              </a:solidFill>
              <a:latin typeface="+mj-lt"/>
              <a:cs typeface="Arial" charset="0"/>
            </a:endParaRPr>
          </a:p>
        </p:txBody>
      </p:sp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733425" y="990600"/>
            <a:ext cx="1143000" cy="304800"/>
          </a:xfrm>
          <a:prstGeom prst="rect">
            <a:avLst/>
          </a:prstGeom>
          <a:noFill/>
          <a:ln>
            <a:noFill/>
          </a:ln>
          <a:extLst/>
        </p:spPr>
        <p:txBody>
          <a:bodyPr lIns="90893" tIns="45447" rIns="90893" bIns="45447" anchor="ctr"/>
          <a:lstStyle/>
          <a:p>
            <a:pPr defTabSz="9080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chemeClr val="bg1"/>
                </a:solidFill>
                <a:latin typeface="Calibri" charset="0"/>
                <a:cs typeface="Cordia New" charset="0"/>
              </a:rPr>
              <a:t> rooms</a:t>
            </a:r>
            <a:endParaRPr lang="th-TH" sz="2400" dirty="0">
              <a:solidFill>
                <a:schemeClr val="bg1"/>
              </a:solidFill>
              <a:effectLst>
                <a:outerShdw blurRad="38100" dist="38100" dir="2700000" algn="tl">
                  <a:srgbClr val="DDDDDD"/>
                </a:outerShdw>
              </a:effectLst>
              <a:cs typeface="Arial" charset="0"/>
            </a:endParaRPr>
          </a:p>
        </p:txBody>
      </p:sp>
      <p:sp>
        <p:nvSpPr>
          <p:cNvPr id="25604" name="Text Box 6"/>
          <p:cNvSpPr txBox="1">
            <a:spLocks noChangeArrowheads="1"/>
          </p:cNvSpPr>
          <p:nvPr/>
        </p:nvSpPr>
        <p:spPr bwMode="auto">
          <a:xfrm>
            <a:off x="228600" y="5562600"/>
            <a:ext cx="4343400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893" tIns="45447" rIns="90893" bIns="45447">
            <a:spAutoFit/>
          </a:bodyPr>
          <a:lstStyle/>
          <a:p>
            <a:pPr defTabSz="908050"/>
            <a:r>
              <a:rPr lang="en-US" b="1">
                <a:solidFill>
                  <a:srgbClr val="993300"/>
                </a:solidFill>
                <a:latin typeface="Calibri" pitchFamily="34" charset="0"/>
                <a:cs typeface="Cordia New" pitchFamily="34" charset="-34"/>
              </a:rPr>
              <a:t>56 Sino Deluxe Rooms</a:t>
            </a:r>
          </a:p>
          <a:p>
            <a:pPr defTabSz="908050"/>
            <a:r>
              <a:rPr lang="en-GB" sz="2000" b="1">
                <a:solidFill>
                  <a:srgbClr val="993300"/>
                </a:solidFill>
                <a:latin typeface="Calibri" pitchFamily="34" charset="0"/>
                <a:cs typeface="Cordia New" pitchFamily="34" charset="-34"/>
              </a:rPr>
              <a:t>   - 22 Twin</a:t>
            </a:r>
          </a:p>
          <a:p>
            <a:pPr defTabSz="908050"/>
            <a:r>
              <a:rPr lang="en-GB" sz="2000" b="1">
                <a:solidFill>
                  <a:srgbClr val="993300"/>
                </a:solidFill>
                <a:latin typeface="Calibri" pitchFamily="34" charset="0"/>
                <a:cs typeface="Cordia New" pitchFamily="34" charset="-34"/>
              </a:rPr>
              <a:t>   - 34 Double</a:t>
            </a:r>
            <a:endParaRPr lang="th-TH" sz="2000" b="1">
              <a:solidFill>
                <a:srgbClr val="993300"/>
              </a:solidFill>
              <a:latin typeface="Calibri" pitchFamily="34" charset="0"/>
              <a:cs typeface="Cordia New" pitchFamily="34" charset="-34"/>
            </a:endParaRPr>
          </a:p>
        </p:txBody>
      </p:sp>
      <p:pic>
        <p:nvPicPr>
          <p:cNvPr id="25605" name="Picture 8" descr="d:\Documents and Settings\Administrator\My Documents\Sales and Marketing\The Old Phuket - Karon Beach Resort\305 Renovation\D76AEE1C-57ED-49F1-80EC-62FC160A629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447800"/>
            <a:ext cx="6276975" cy="397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9" descr="d:\Documents and Settings\Administrator\My Documents\Sales and Marketing\The Old Phuket - Karon Beach Resort\305 Renovation\DSC_1344.JPG"/>
          <p:cNvPicPr>
            <a:picLocks noChangeAspect="1" noChangeArrowheads="1"/>
          </p:cNvPicPr>
          <p:nvPr/>
        </p:nvPicPr>
        <p:blipFill>
          <a:blip r:embed="rId4"/>
          <a:srcRect r="21521"/>
          <a:stretch>
            <a:fillRect/>
          </a:stretch>
        </p:blipFill>
        <p:spPr bwMode="auto">
          <a:xfrm>
            <a:off x="6477000" y="1447800"/>
            <a:ext cx="2532063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Picture 10" descr="d:\Documents and Settings\Administrator\My Documents\Sales and Marketing\The Old Phuket - Karon Beach Resort\305 Renovation\BBE99A8E-FE48-4D1A-A341-46DBC670A7DE.jpg"/>
          <p:cNvPicPr>
            <a:picLocks noChangeAspect="1" noChangeArrowheads="1"/>
          </p:cNvPicPr>
          <p:nvPr/>
        </p:nvPicPr>
        <p:blipFill>
          <a:blip r:embed="rId5"/>
          <a:srcRect t="10747"/>
          <a:stretch>
            <a:fillRect/>
          </a:stretch>
        </p:blipFill>
        <p:spPr bwMode="auto">
          <a:xfrm>
            <a:off x="6477000" y="3810000"/>
            <a:ext cx="2503488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ChangeArrowheads="1"/>
          </p:cNvSpPr>
          <p:nvPr/>
        </p:nvSpPr>
        <p:spPr bwMode="auto">
          <a:xfrm>
            <a:off x="0" y="381000"/>
            <a:ext cx="9144000" cy="914400"/>
          </a:xfrm>
          <a:prstGeom prst="rect">
            <a:avLst/>
          </a:prstGeom>
          <a:solidFill>
            <a:srgbClr val="0066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  <a:cs typeface="Cordia New" pitchFamily="34" charset="-34"/>
            </a:endParaRPr>
          </a:p>
        </p:txBody>
      </p:sp>
      <p:sp>
        <p:nvSpPr>
          <p:cNvPr id="27650" name="Text Box 3"/>
          <p:cNvSpPr txBox="1">
            <a:spLocks noChangeArrowheads="1"/>
          </p:cNvSpPr>
          <p:nvPr/>
        </p:nvSpPr>
        <p:spPr bwMode="auto">
          <a:xfrm>
            <a:off x="285750" y="4714875"/>
            <a:ext cx="1350963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893" tIns="45447" rIns="90893" bIns="45447">
            <a:spAutoFit/>
          </a:bodyPr>
          <a:lstStyle/>
          <a:p>
            <a:pPr defTabSz="908050"/>
            <a:r>
              <a:rPr lang="en-US" b="1">
                <a:solidFill>
                  <a:srgbClr val="993300"/>
                </a:solidFill>
                <a:latin typeface="Calibri" pitchFamily="34" charset="0"/>
                <a:cs typeface="Cordia New" pitchFamily="34" charset="-34"/>
              </a:rPr>
              <a:t>15 </a:t>
            </a:r>
          </a:p>
          <a:p>
            <a:pPr defTabSz="908050"/>
            <a:r>
              <a:rPr lang="en-US" b="1">
                <a:solidFill>
                  <a:srgbClr val="993300"/>
                </a:solidFill>
                <a:latin typeface="Calibri" pitchFamily="34" charset="0"/>
                <a:cs typeface="Cordia New" pitchFamily="34" charset="-34"/>
              </a:rPr>
              <a:t>Terrace </a:t>
            </a:r>
          </a:p>
          <a:p>
            <a:pPr defTabSz="908050"/>
            <a:r>
              <a:rPr lang="en-US" b="1">
                <a:solidFill>
                  <a:srgbClr val="993300"/>
                </a:solidFill>
                <a:latin typeface="Calibri" pitchFamily="34" charset="0"/>
                <a:cs typeface="Cordia New" pitchFamily="34" charset="-34"/>
              </a:rPr>
              <a:t>Deluxe </a:t>
            </a:r>
          </a:p>
          <a:p>
            <a:pPr defTabSz="908050"/>
            <a:r>
              <a:rPr lang="en-US" b="1">
                <a:solidFill>
                  <a:srgbClr val="993300"/>
                </a:solidFill>
                <a:latin typeface="Calibri" pitchFamily="34" charset="0"/>
                <a:cs typeface="Cordia New" pitchFamily="34" charset="-34"/>
              </a:rPr>
              <a:t>Rooms</a:t>
            </a:r>
            <a:endParaRPr lang="th-TH" b="1">
              <a:solidFill>
                <a:srgbClr val="993300"/>
              </a:solidFill>
              <a:latin typeface="Calibri" pitchFamily="34" charset="0"/>
              <a:cs typeface="Cordia New" pitchFamily="34" charset="-34"/>
            </a:endParaRPr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533400" y="304800"/>
            <a:ext cx="3743325" cy="914400"/>
          </a:xfrm>
          <a:prstGeom prst="rect">
            <a:avLst/>
          </a:prstGeom>
          <a:noFill/>
          <a:ln>
            <a:noFill/>
          </a:ln>
          <a:extLst/>
        </p:spPr>
        <p:txBody>
          <a:bodyPr lIns="90893" tIns="45447" rIns="90893" bIns="45447" anchor="ctr"/>
          <a:lstStyle/>
          <a:p>
            <a:pPr defTabSz="9080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500" dirty="0">
                <a:solidFill>
                  <a:schemeClr val="bg1"/>
                </a:solidFill>
                <a:latin typeface="Calibri" charset="0"/>
                <a:cs typeface="Cordia New" charset="0"/>
              </a:rPr>
              <a:t> </a:t>
            </a:r>
            <a:r>
              <a:rPr lang="en-US" sz="6500" dirty="0">
                <a:solidFill>
                  <a:schemeClr val="bg1"/>
                </a:solidFill>
                <a:cs typeface="Arial" charset="0"/>
              </a:rPr>
              <a:t>88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Arial" charset="0"/>
              </a:rPr>
              <a:t>   </a:t>
            </a:r>
            <a:r>
              <a:rPr lang="en-US" sz="3200" dirty="0">
                <a:solidFill>
                  <a:schemeClr val="bg1"/>
                </a:solidFill>
                <a:latin typeface="+mj-lt"/>
                <a:cs typeface="Arial" charset="0"/>
              </a:rPr>
              <a:t>at Sino Wing</a:t>
            </a:r>
            <a:endParaRPr lang="th-TH" sz="3200" dirty="0">
              <a:solidFill>
                <a:schemeClr val="bg1"/>
              </a:solidFill>
              <a:latin typeface="+mj-lt"/>
              <a:cs typeface="Arial" charset="0"/>
            </a:endParaRPr>
          </a:p>
        </p:txBody>
      </p:sp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733425" y="990600"/>
            <a:ext cx="1143000" cy="304800"/>
          </a:xfrm>
          <a:prstGeom prst="rect">
            <a:avLst/>
          </a:prstGeom>
          <a:noFill/>
          <a:ln>
            <a:noFill/>
          </a:ln>
          <a:extLst/>
        </p:spPr>
        <p:txBody>
          <a:bodyPr lIns="90893" tIns="45447" rIns="90893" bIns="45447" anchor="ctr"/>
          <a:lstStyle/>
          <a:p>
            <a:pPr defTabSz="9080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chemeClr val="bg1"/>
                </a:solidFill>
                <a:latin typeface="Calibri" charset="0"/>
                <a:cs typeface="Cordia New" charset="0"/>
              </a:rPr>
              <a:t> rooms</a:t>
            </a:r>
            <a:endParaRPr lang="th-TH" sz="2400" dirty="0">
              <a:solidFill>
                <a:schemeClr val="bg1"/>
              </a:solidFill>
              <a:effectLst>
                <a:outerShdw blurRad="38100" dist="38100" dir="2700000" algn="tl">
                  <a:srgbClr val="DDDDDD"/>
                </a:outerShdw>
              </a:effectLst>
              <a:cs typeface="Arial" charset="0"/>
            </a:endParaRPr>
          </a:p>
        </p:txBody>
      </p:sp>
      <p:pic>
        <p:nvPicPr>
          <p:cNvPr id="27653" name="Picture 10"/>
          <p:cNvPicPr>
            <a:picLocks noChangeAspect="1" noChangeArrowheads="1"/>
          </p:cNvPicPr>
          <p:nvPr/>
        </p:nvPicPr>
        <p:blipFill>
          <a:blip r:embed="rId3"/>
          <a:srcRect l="1205" t="1630" r="1755" b="2989"/>
          <a:stretch>
            <a:fillRect/>
          </a:stretch>
        </p:blipFill>
        <p:spPr bwMode="auto">
          <a:xfrm>
            <a:off x="357188" y="1571625"/>
            <a:ext cx="4286250" cy="283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11"/>
          <p:cNvPicPr>
            <a:picLocks noChangeAspect="1" noChangeArrowheads="1"/>
          </p:cNvPicPr>
          <p:nvPr/>
        </p:nvPicPr>
        <p:blipFill>
          <a:blip r:embed="rId4"/>
          <a:srcRect l="1476" t="1643" r="1512" b="2138"/>
          <a:stretch>
            <a:fillRect/>
          </a:stretch>
        </p:blipFill>
        <p:spPr bwMode="auto">
          <a:xfrm>
            <a:off x="4714875" y="1571625"/>
            <a:ext cx="4143375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2" name="Picture 12"/>
          <p:cNvPicPr>
            <a:picLocks noChangeAspect="1" noChangeArrowheads="1"/>
          </p:cNvPicPr>
          <p:nvPr/>
        </p:nvPicPr>
        <p:blipFill>
          <a:blip r:embed="rId5"/>
          <a:srcRect l="3678" t="3500" r="1003"/>
          <a:stretch>
            <a:fillRect/>
          </a:stretch>
        </p:blipFill>
        <p:spPr bwMode="auto">
          <a:xfrm>
            <a:off x="1857375" y="4643438"/>
            <a:ext cx="2819400" cy="1909762"/>
          </a:xfrm>
          <a:prstGeom prst="rect">
            <a:avLst/>
          </a:prstGeom>
          <a:noFill/>
          <a:ln w="28575" cap="sq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11273" name="Picture 13"/>
          <p:cNvPicPr>
            <a:picLocks noChangeAspect="1" noChangeArrowheads="1"/>
          </p:cNvPicPr>
          <p:nvPr/>
        </p:nvPicPr>
        <p:blipFill>
          <a:blip r:embed="rId6">
            <a:lum bright="-10000" contrast="10000"/>
          </a:blip>
          <a:srcRect/>
          <a:stretch>
            <a:fillRect/>
          </a:stretch>
        </p:blipFill>
        <p:spPr bwMode="auto">
          <a:xfrm>
            <a:off x="6324600" y="4648200"/>
            <a:ext cx="2514600" cy="1887538"/>
          </a:xfrm>
          <a:prstGeom prst="rect">
            <a:avLst/>
          </a:prstGeom>
          <a:noFill/>
          <a:ln w="19050" cap="sq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11274" name="Picture 14" descr="Ter shower"/>
          <p:cNvPicPr>
            <a:picLocks noGrp="1" noChangeAspect="1" noChangeArrowheads="1"/>
          </p:cNvPicPr>
          <p:nvPr>
            <p:ph sz="half" idx="2"/>
          </p:nvPr>
        </p:nvPicPr>
        <p:blipFill>
          <a:blip r:embed="rId7">
            <a:lum bright="-10000" contrast="20000"/>
          </a:blip>
          <a:srcRect/>
          <a:stretch>
            <a:fillRect/>
          </a:stretch>
        </p:blipFill>
        <p:spPr>
          <a:xfrm>
            <a:off x="4714875" y="4648200"/>
            <a:ext cx="1493838" cy="1905000"/>
          </a:xfrm>
          <a:ln w="19050" cap="sq"/>
          <a:effectLst>
            <a:outerShdw dist="38100" dir="2700000" algn="tl" rotWithShape="0">
              <a:srgbClr val="000000">
                <a:alpha val="42998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1224</TotalTime>
  <Words>757</Words>
  <Application>Microsoft Office PowerPoint</Application>
  <PresentationFormat>On-screen Show (4:3)</PresentationFormat>
  <Paragraphs>193</Paragraphs>
  <Slides>26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“We look forward to welcoming you and your guests to   The Old Phuket – Karon Beach Resort”</vt:lpstr>
    </vt:vector>
  </TitlesOfParts>
  <Company>Blog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Original</dc:creator>
  <cp:lastModifiedBy>Original</cp:lastModifiedBy>
  <cp:revision>140</cp:revision>
  <dcterms:created xsi:type="dcterms:W3CDTF">2016-04-15T07:15:46Z</dcterms:created>
  <dcterms:modified xsi:type="dcterms:W3CDTF">2016-05-10T03:36:53Z</dcterms:modified>
</cp:coreProperties>
</file>